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56.xml" ContentType="application/vnd.openxmlformats-officedocument.presentationml.slide+xml"/>
  <Override PartName="/ppt/slides/slide5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307" r:id="rId7"/>
    <p:sldId id="262" r:id="rId8"/>
    <p:sldId id="263" r:id="rId9"/>
    <p:sldId id="264" r:id="rId10"/>
    <p:sldId id="308" r:id="rId11"/>
    <p:sldId id="265" r:id="rId12"/>
    <p:sldId id="266" r:id="rId13"/>
    <p:sldId id="309" r:id="rId14"/>
    <p:sldId id="267" r:id="rId15"/>
    <p:sldId id="310" r:id="rId16"/>
    <p:sldId id="268" r:id="rId17"/>
    <p:sldId id="269" r:id="rId18"/>
    <p:sldId id="311" r:id="rId19"/>
    <p:sldId id="270" r:id="rId20"/>
    <p:sldId id="271" r:id="rId21"/>
    <p:sldId id="312" r:id="rId22"/>
    <p:sldId id="272" r:id="rId23"/>
    <p:sldId id="273" r:id="rId24"/>
    <p:sldId id="274" r:id="rId25"/>
    <p:sldId id="313" r:id="rId26"/>
    <p:sldId id="275" r:id="rId27"/>
    <p:sldId id="276" r:id="rId28"/>
    <p:sldId id="277" r:id="rId29"/>
    <p:sldId id="278" r:id="rId30"/>
    <p:sldId id="279" r:id="rId31"/>
    <p:sldId id="314" r:id="rId32"/>
    <p:sldId id="280" r:id="rId33"/>
    <p:sldId id="315" r:id="rId34"/>
    <p:sldId id="281" r:id="rId35"/>
    <p:sldId id="316" r:id="rId36"/>
    <p:sldId id="282" r:id="rId37"/>
    <p:sldId id="317" r:id="rId38"/>
    <p:sldId id="283" r:id="rId39"/>
    <p:sldId id="284" r:id="rId40"/>
    <p:sldId id="318" r:id="rId41"/>
    <p:sldId id="285" r:id="rId42"/>
    <p:sldId id="319" r:id="rId43"/>
    <p:sldId id="286" r:id="rId44"/>
    <p:sldId id="320" r:id="rId45"/>
    <p:sldId id="287" r:id="rId46"/>
    <p:sldId id="288" r:id="rId47"/>
    <p:sldId id="289" r:id="rId48"/>
    <p:sldId id="290" r:id="rId49"/>
    <p:sldId id="291" r:id="rId50"/>
    <p:sldId id="292" r:id="rId51"/>
    <p:sldId id="293" r:id="rId52"/>
    <p:sldId id="294" r:id="rId53"/>
    <p:sldId id="295" r:id="rId54"/>
    <p:sldId id="296" r:id="rId55"/>
    <p:sldId id="297" r:id="rId56"/>
    <p:sldId id="298" r:id="rId57"/>
    <p:sldId id="299" r:id="rId58"/>
    <p:sldId id="300" r:id="rId59"/>
    <p:sldId id="301" r:id="rId60"/>
    <p:sldId id="302" r:id="rId6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19E9557-E719-4BCD-9C08-58ED26271DFF}" type="datetimeFigureOut">
              <a:rPr lang="en-US"/>
              <a:pPr>
                <a:defRPr/>
              </a:pPr>
              <a:t>12/28/2010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EF6F852-06C0-49FC-931C-BD805A7AA5F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CD46AD7-5007-4812-B054-0C0C24A68456}" type="datetimeFigureOut">
              <a:rPr lang="en-US"/>
              <a:pPr>
                <a:defRPr/>
              </a:pPr>
              <a:t>12/28/2010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63C719A-9016-4227-8396-8B5AA09F7C6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24004FA-60D3-4CFB-9E9A-D60C50EDCD4C}" type="datetimeFigureOut">
              <a:rPr lang="en-US"/>
              <a:pPr>
                <a:defRPr/>
              </a:pPr>
              <a:t>12/28/2010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5A0AE5-3375-45A2-AFC8-49F14030CE4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AB1FC93-2C86-4090-AD92-9CBE26A9EF04}" type="datetimeFigureOut">
              <a:rPr lang="en-US"/>
              <a:pPr>
                <a:defRPr/>
              </a:pPr>
              <a:t>12/28/2010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E515FFC-3FB0-4E83-AD21-BDC073D3BAC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2D8AFD3-92BA-4BC3-96E6-F4A09CEFE865}" type="datetimeFigureOut">
              <a:rPr lang="en-US"/>
              <a:pPr>
                <a:defRPr/>
              </a:pPr>
              <a:t>12/28/2010</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8CA02C6-1CDD-4778-8575-0805C1DC36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4876258-B490-4D90-A21D-660AE5756D07}" type="datetimeFigureOut">
              <a:rPr lang="en-US"/>
              <a:pPr>
                <a:defRPr/>
              </a:pPr>
              <a:t>12/28/2010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128D9C2-8625-48CC-B439-779490E31BD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5E70D8BE-7C7B-4BD8-B933-81A38ECB59F6}" type="datetimeFigureOut">
              <a:rPr lang="en-US"/>
              <a:pPr>
                <a:defRPr/>
              </a:pPr>
              <a:t>12/28/2010</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EB330E0F-615F-42BB-B31F-85B8FA77A16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391E630E-5C71-4511-B0C4-A15FB0338D55}" type="datetimeFigureOut">
              <a:rPr lang="en-US"/>
              <a:pPr>
                <a:defRPr/>
              </a:pPr>
              <a:t>12/28/2010</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93A2110-404A-4975-A4C6-09C5D0B2E4A8}"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57AB3CE-DE2A-469E-8775-1FFA0574FECA}" type="datetimeFigureOut">
              <a:rPr lang="en-US"/>
              <a:pPr>
                <a:defRPr/>
              </a:pPr>
              <a:t>12/28/2010</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93C2A7C-DB4C-48A1-9ABB-25D374BE03A6}"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7467885-9167-4F0B-AF98-13362C161ED7}" type="datetimeFigureOut">
              <a:rPr lang="en-US"/>
              <a:pPr>
                <a:defRPr/>
              </a:pPr>
              <a:t>12/28/2010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5D1CB75-A464-44C1-9BC2-826AC1C8C5A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BDAB4DB-280F-40A5-B823-A3C624D68C78}" type="datetimeFigureOut">
              <a:rPr lang="en-US"/>
              <a:pPr>
                <a:defRPr/>
              </a:pPr>
              <a:t>12/28/2010</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114ED81-D7B7-4A96-A029-C80A64476A1A}"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36EA092-EC04-4FAD-8BE0-A903A90E6EC7}" type="datetimeFigureOut">
              <a:rPr lang="en-US"/>
              <a:pPr>
                <a:defRPr/>
              </a:pPr>
              <a:t>12/28/2010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BBC1A12-FD9D-4966-A366-BE46E5AB1BC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Content Placeholder 2"/>
          <p:cNvSpPr>
            <a:spLocks noGrp="1"/>
          </p:cNvSpPr>
          <p:nvPr>
            <p:ph idx="1"/>
          </p:nvPr>
        </p:nvSpPr>
        <p:spPr>
          <a:xfrm>
            <a:off x="457200" y="685800"/>
            <a:ext cx="8229600" cy="5440363"/>
          </a:xfrm>
        </p:spPr>
        <p:txBody>
          <a:bodyPr/>
          <a:lstStyle/>
          <a:p>
            <a:pPr eaLnBrk="1" hangingPunct="1"/>
            <a:endParaRPr lang="en-US" sz="4000" smtClean="0"/>
          </a:p>
        </p:txBody>
      </p:sp>
      <p:pic>
        <p:nvPicPr>
          <p:cNvPr id="2051" name="Picture 2"/>
          <p:cNvPicPr>
            <a:picLocks noChangeAspect="1" noChangeArrowheads="1"/>
          </p:cNvPicPr>
          <p:nvPr/>
        </p:nvPicPr>
        <p:blipFill>
          <a:blip r:embed="rId2"/>
          <a:srcRect/>
          <a:stretch>
            <a:fillRect/>
          </a:stretch>
        </p:blipFill>
        <p:spPr bwMode="auto">
          <a:xfrm>
            <a:off x="0" y="0"/>
            <a:ext cx="9144000" cy="73152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Content Placeholder 2"/>
          <p:cNvSpPr>
            <a:spLocks noGrp="1"/>
          </p:cNvSpPr>
          <p:nvPr>
            <p:ph idx="1"/>
          </p:nvPr>
        </p:nvSpPr>
        <p:spPr>
          <a:xfrm>
            <a:off x="457200" y="685800"/>
            <a:ext cx="8229600" cy="5440363"/>
          </a:xfrm>
        </p:spPr>
        <p:txBody>
          <a:bodyPr/>
          <a:lstStyle/>
          <a:p>
            <a:pPr eaLnBrk="1" hangingPunct="1">
              <a:buFont typeface="Arial" charset="0"/>
              <a:buNone/>
            </a:pPr>
            <a:r>
              <a:rPr lang="en-US" sz="4000" smtClean="0"/>
              <a:t>b) Easy accessibility to and excessive consumption of alcohol even by persons under 18 years;</a:t>
            </a:r>
          </a:p>
          <a:p>
            <a:pPr eaLnBrk="1" hangingPunct="1">
              <a:buFont typeface="Arial" charset="0"/>
              <a:buNone/>
            </a:pPr>
            <a:r>
              <a:rPr lang="en-US" sz="4000" smtClean="0"/>
              <a:t>c) Increase in adulterated alcoholic drinks and illicit brews leading to deaths and injury; </a:t>
            </a:r>
          </a:p>
          <a:p>
            <a:pPr eaLnBrk="1" hangingPunct="1"/>
            <a:endParaRPr lang="en-US" sz="4000" smtClean="0"/>
          </a:p>
          <a:p>
            <a:pPr eaLnBrk="1" hangingPunct="1">
              <a:buFont typeface="Arial" charset="0"/>
              <a:buNone/>
            </a:pPr>
            <a:endParaRPr lang="en-US" sz="400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Content Placeholder 2"/>
          <p:cNvSpPr>
            <a:spLocks noGrp="1"/>
          </p:cNvSpPr>
          <p:nvPr>
            <p:ph idx="1"/>
          </p:nvPr>
        </p:nvSpPr>
        <p:spPr>
          <a:xfrm>
            <a:off x="457200" y="685800"/>
            <a:ext cx="8229600" cy="5440363"/>
          </a:xfrm>
        </p:spPr>
        <p:txBody>
          <a:bodyPr/>
          <a:lstStyle/>
          <a:p>
            <a:pPr eaLnBrk="1" hangingPunct="1">
              <a:buFont typeface="Arial" charset="0"/>
              <a:buNone/>
            </a:pPr>
            <a:r>
              <a:rPr lang="en-US" sz="4000" smtClean="0"/>
              <a:t>d) Aggressive marketing, promotion of alcoholic drinks especially with messages targeting young people and sponsorship of events for persons below the age of 18 years by the alcoholic drinks industry</a:t>
            </a:r>
          </a:p>
          <a:p>
            <a:pPr eaLnBrk="1" hangingPunct="1"/>
            <a:endParaRPr lang="en-US" sz="4000"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457200" y="685800"/>
            <a:ext cx="8229600" cy="5440363"/>
          </a:xfrm>
        </p:spPr>
        <p:txBody>
          <a:bodyPr/>
          <a:lstStyle/>
          <a:p>
            <a:pPr eaLnBrk="1" hangingPunct="1"/>
            <a:r>
              <a:rPr lang="en-US" sz="4000" smtClean="0"/>
              <a:t>The above concerns informed the need to develop legislation, Alcoholic Drinks Control Act 2010, that would address the entire spectrum of the alcoholic drinks industry from production to consumption</a:t>
            </a:r>
          </a:p>
          <a:p>
            <a:pPr eaLnBrk="1" hangingPunct="1"/>
            <a:endParaRPr lang="en-US" sz="400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2209800"/>
            <a:ext cx="8229600" cy="1143000"/>
          </a:xfrm>
        </p:spPr>
        <p:txBody>
          <a:bodyPr/>
          <a:lstStyle/>
          <a:p>
            <a:pPr eaLnBrk="1" hangingPunct="1"/>
            <a:endParaRPr lang="en-US" smtClean="0"/>
          </a:p>
        </p:txBody>
      </p:sp>
      <p:sp>
        <p:nvSpPr>
          <p:cNvPr id="3" name="Content Placeholder 2"/>
          <p:cNvSpPr>
            <a:spLocks noGrp="1"/>
          </p:cNvSpPr>
          <p:nvPr>
            <p:ph idx="1"/>
          </p:nvPr>
        </p:nvSpPr>
        <p:spPr>
          <a:xfrm>
            <a:off x="457200" y="762000"/>
            <a:ext cx="8229600" cy="5364163"/>
          </a:xfrm>
        </p:spPr>
        <p:txBody>
          <a:bodyPr rtlCol="0">
            <a:normAutofit lnSpcReduction="10000"/>
          </a:bodyPr>
          <a:lstStyle/>
          <a:p>
            <a:pPr eaLnBrk="1" fontAlgn="auto" hangingPunct="1">
              <a:spcAft>
                <a:spcPts val="0"/>
              </a:spcAft>
              <a:buFont typeface="Arial" pitchFamily="34" charset="0"/>
              <a:buChar char="•"/>
              <a:defRPr/>
            </a:pPr>
            <a:r>
              <a:rPr lang="en-US" sz="4000" dirty="0" smtClean="0"/>
              <a:t>But more so, the legislation seeks, among other things, to mitigate the negative health, social and economic impact resulting from the excessive consumption and adulteration of alcoholic drinks</a:t>
            </a:r>
          </a:p>
          <a:p>
            <a:pPr eaLnBrk="1" fontAlgn="auto" hangingPunct="1">
              <a:spcAft>
                <a:spcPts val="0"/>
              </a:spcAft>
              <a:buFont typeface="Arial" pitchFamily="34" charset="0"/>
              <a:buChar char="•"/>
              <a:defRPr/>
            </a:pPr>
            <a:r>
              <a:rPr lang="en-US" sz="4000" dirty="0" smtClean="0"/>
              <a:t>The Act is divided into parts with each addressing different issues related to alcoholic drinks control</a:t>
            </a:r>
          </a:p>
          <a:p>
            <a:pPr eaLnBrk="1" fontAlgn="auto" hangingPunct="1">
              <a:spcAft>
                <a:spcPts val="0"/>
              </a:spcAft>
              <a:buFont typeface="Arial" pitchFamily="34" charset="0"/>
              <a:buChar char="•"/>
              <a:defRPr/>
            </a:pPr>
            <a:endParaRPr lang="en-US" sz="4000"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457200" y="685800"/>
            <a:ext cx="8229600" cy="5440363"/>
          </a:xfrm>
        </p:spPr>
        <p:txBody>
          <a:bodyPr/>
          <a:lstStyle/>
          <a:p>
            <a:pPr eaLnBrk="1" hangingPunct="1">
              <a:buFont typeface="Arial" charset="0"/>
              <a:buNone/>
            </a:pPr>
            <a:r>
              <a:rPr lang="en-US" sz="4000" b="1" smtClean="0"/>
              <a:t>      PART 1 – PRELIMINARY </a:t>
            </a:r>
            <a:endParaRPr lang="en-US" sz="4000" smtClean="0"/>
          </a:p>
          <a:p>
            <a:pPr eaLnBrk="1" hangingPunct="1"/>
            <a:r>
              <a:rPr lang="en-US" sz="4000" smtClean="0"/>
              <a:t>The objective of the Act is to provide a law for the control of production, manufacture, sale, labelling, promotion, sponsorship and consumption of alcoholic drinks in order to: </a:t>
            </a:r>
          </a:p>
          <a:p>
            <a:pPr eaLnBrk="1" hangingPunct="1"/>
            <a:endParaRPr lang="en-US" sz="400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rtlCol="0">
            <a:normAutofit lnSpcReduction="10000"/>
          </a:bodyPr>
          <a:lstStyle/>
          <a:p>
            <a:pPr eaLnBrk="1" fontAlgn="auto" hangingPunct="1">
              <a:spcAft>
                <a:spcPts val="0"/>
              </a:spcAft>
              <a:buFont typeface="Arial" pitchFamily="34" charset="0"/>
              <a:buNone/>
              <a:defRPr/>
            </a:pPr>
            <a:r>
              <a:rPr lang="en-US" sz="4000" dirty="0" smtClean="0"/>
              <a:t>(a) Protect the health of individuals  </a:t>
            </a:r>
          </a:p>
          <a:p>
            <a:pPr eaLnBrk="1" fontAlgn="auto" hangingPunct="1">
              <a:spcAft>
                <a:spcPts val="0"/>
              </a:spcAft>
              <a:buFont typeface="Arial" pitchFamily="34" charset="0"/>
              <a:buNone/>
              <a:defRPr/>
            </a:pPr>
            <a:r>
              <a:rPr lang="en-US" sz="4000" dirty="0" smtClean="0"/>
              <a:t>(b) Protect the consumers of alcoholic drinks from misleading and deceptive inducements </a:t>
            </a:r>
          </a:p>
          <a:p>
            <a:pPr eaLnBrk="1" fontAlgn="auto" hangingPunct="1">
              <a:spcAft>
                <a:spcPts val="0"/>
              </a:spcAft>
              <a:buFont typeface="Arial" pitchFamily="34" charset="0"/>
              <a:buNone/>
              <a:defRPr/>
            </a:pPr>
            <a:r>
              <a:rPr lang="en-US" sz="4000" dirty="0" smtClean="0"/>
              <a:t>(c) Protect the health of persons under the age of 18 years  </a:t>
            </a:r>
          </a:p>
          <a:p>
            <a:pPr eaLnBrk="1" fontAlgn="auto" hangingPunct="1">
              <a:spcAft>
                <a:spcPts val="0"/>
              </a:spcAft>
              <a:buFont typeface="Arial" pitchFamily="34" charset="0"/>
              <a:buNone/>
              <a:defRPr/>
            </a:pPr>
            <a:r>
              <a:rPr lang="en-US" sz="4000" dirty="0" smtClean="0"/>
              <a:t>(d) Inform and educate the public on health effects of alcohol abuse  </a:t>
            </a:r>
          </a:p>
          <a:p>
            <a:pPr eaLnBrk="1" fontAlgn="auto" hangingPunct="1">
              <a:spcAft>
                <a:spcPts val="0"/>
              </a:spcAft>
              <a:buFont typeface="Arial" pitchFamily="34" charset="0"/>
              <a:buNone/>
              <a:defRPr/>
            </a:pPr>
            <a:endParaRPr lang="en-US" sz="4000" dirty="0" smtClean="0"/>
          </a:p>
          <a:p>
            <a:pPr eaLnBrk="1" fontAlgn="auto" hangingPunct="1">
              <a:spcAft>
                <a:spcPts val="0"/>
              </a:spcAft>
              <a:buFont typeface="Arial" pitchFamily="34" charset="0"/>
              <a:buNone/>
              <a:defRPr/>
            </a:pPr>
            <a:endParaRPr lang="en-US" sz="40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ontent Placeholder 2"/>
          <p:cNvSpPr>
            <a:spLocks noGrp="1"/>
          </p:cNvSpPr>
          <p:nvPr>
            <p:ph idx="1"/>
          </p:nvPr>
        </p:nvSpPr>
        <p:spPr>
          <a:xfrm>
            <a:off x="457200" y="685800"/>
            <a:ext cx="8229600" cy="5440363"/>
          </a:xfrm>
        </p:spPr>
        <p:txBody>
          <a:bodyPr/>
          <a:lstStyle/>
          <a:p>
            <a:pPr eaLnBrk="1" hangingPunct="1">
              <a:buFont typeface="Arial" charset="0"/>
              <a:buNone/>
            </a:pPr>
            <a:r>
              <a:rPr lang="en-US" sz="4000" smtClean="0"/>
              <a:t>(e) Adopt and implement measures to eliminate illicit trade in alcohol like smuggling  </a:t>
            </a:r>
          </a:p>
          <a:p>
            <a:pPr eaLnBrk="1" hangingPunct="1">
              <a:buFont typeface="Arial" charset="0"/>
              <a:buNone/>
            </a:pPr>
            <a:r>
              <a:rPr lang="en-US" sz="4000" smtClean="0"/>
              <a:t>(f) Promote and provide for treatment and rehabilitation programmes  </a:t>
            </a:r>
          </a:p>
          <a:p>
            <a:pPr eaLnBrk="1" hangingPunct="1">
              <a:buFont typeface="Arial" charset="0"/>
              <a:buNone/>
            </a:pPr>
            <a:r>
              <a:rPr lang="en-US" sz="4000" smtClean="0"/>
              <a:t>(g) Promote research and dissemination of relevant information</a:t>
            </a:r>
          </a:p>
          <a:p>
            <a:pPr eaLnBrk="1" hangingPunct="1"/>
            <a:endParaRPr lang="en-US" sz="40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457200" y="685800"/>
            <a:ext cx="8229600" cy="5440363"/>
          </a:xfrm>
        </p:spPr>
        <p:txBody>
          <a:bodyPr/>
          <a:lstStyle/>
          <a:p>
            <a:pPr eaLnBrk="1" hangingPunct="1">
              <a:buFont typeface="Arial" charset="0"/>
              <a:buNone/>
            </a:pPr>
            <a:r>
              <a:rPr lang="en-US" sz="4000" b="1" smtClean="0"/>
              <a:t>   PART II – ADMINISTRATION </a:t>
            </a:r>
            <a:endParaRPr lang="en-US" sz="4000" smtClean="0"/>
          </a:p>
          <a:p>
            <a:pPr eaLnBrk="1" hangingPunct="1">
              <a:buFont typeface="Arial" charset="0"/>
              <a:buNone/>
            </a:pPr>
            <a:r>
              <a:rPr lang="en-US" sz="4000" smtClean="0"/>
              <a:t>    The Act provides for NACADA Authority as the relevant agency to administer the Act in the following areas:  </a:t>
            </a:r>
          </a:p>
          <a:p>
            <a:pPr eaLnBrk="1" hangingPunct="1">
              <a:buFont typeface="Arial" charset="0"/>
              <a:buNone/>
            </a:pPr>
            <a:r>
              <a:rPr lang="en-US" sz="4000" smtClean="0"/>
              <a:t>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rtlCol="0">
            <a:normAutofit fontScale="92500" lnSpcReduction="10000"/>
          </a:bodyPr>
          <a:lstStyle/>
          <a:p>
            <a:pPr marL="742950" indent="-742950" eaLnBrk="1" fontAlgn="auto" hangingPunct="1">
              <a:spcAft>
                <a:spcPts val="0"/>
              </a:spcAft>
              <a:buFont typeface="Arial" pitchFamily="34" charset="0"/>
              <a:buAutoNum type="arabicPeriod"/>
              <a:defRPr/>
            </a:pPr>
            <a:r>
              <a:rPr lang="en-US" sz="4400" dirty="0" smtClean="0"/>
              <a:t>Maintaining data on alcoholic drinks consumption and deaths as well as carrying out research, documentation and dissemination of information on alcoholic drinks</a:t>
            </a:r>
          </a:p>
          <a:p>
            <a:pPr marL="742950" indent="-742950" eaLnBrk="1" fontAlgn="auto" hangingPunct="1">
              <a:spcAft>
                <a:spcPts val="0"/>
              </a:spcAft>
              <a:buFont typeface="Arial" pitchFamily="34" charset="0"/>
              <a:buChar char="•"/>
              <a:defRPr/>
            </a:pPr>
            <a:r>
              <a:rPr lang="en-US" sz="4400" dirty="0" smtClean="0"/>
              <a:t> This will help the government to plan and implement measures of controlling alcohol abuse in the society  </a:t>
            </a:r>
          </a:p>
          <a:p>
            <a:pPr eaLnBrk="1" fontAlgn="auto" hangingPunct="1">
              <a:spcAft>
                <a:spcPts val="0"/>
              </a:spcAft>
              <a:buFont typeface="Arial" pitchFamily="34" charset="0"/>
              <a:buChar char="•"/>
              <a:defRPr/>
            </a:pPr>
            <a:endParaRPr lang="en-US" sz="4400" dirty="0" smtClean="0"/>
          </a:p>
          <a:p>
            <a:pPr eaLnBrk="1" fontAlgn="auto" hangingPunct="1">
              <a:spcAft>
                <a:spcPts val="0"/>
              </a:spcAft>
              <a:buFont typeface="Arial" pitchFamily="34" charset="0"/>
              <a:buChar char="•"/>
              <a:defRPr/>
            </a:pPr>
            <a:endParaRPr lang="en-US" sz="4400"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rtlCol="0">
            <a:normAutofit lnSpcReduction="10000"/>
          </a:bodyPr>
          <a:lstStyle/>
          <a:p>
            <a:pPr eaLnBrk="1" fontAlgn="auto" hangingPunct="1">
              <a:spcAft>
                <a:spcPts val="0"/>
              </a:spcAft>
              <a:buFont typeface="Arial" pitchFamily="34" charset="0"/>
              <a:buNone/>
              <a:defRPr/>
            </a:pPr>
            <a:r>
              <a:rPr lang="en-US" sz="4000" dirty="0" smtClean="0"/>
              <a:t>2. Promoting national treatment and rehabilitation programs to help individuals who are dependent or addicted to alcoholic drinks.  </a:t>
            </a:r>
          </a:p>
          <a:p>
            <a:pPr eaLnBrk="1" fontAlgn="auto" hangingPunct="1">
              <a:spcAft>
                <a:spcPts val="0"/>
              </a:spcAft>
              <a:buFont typeface="Arial" pitchFamily="34" charset="0"/>
              <a:buNone/>
              <a:defRPr/>
            </a:pPr>
            <a:r>
              <a:rPr lang="en-US" sz="4000" dirty="0" smtClean="0"/>
              <a:t>3. Advising the Minister on national policy to adopt regarding production, manufacture, sale, advertising, promotion and consumption of alcoholic drinks.  </a:t>
            </a:r>
          </a:p>
          <a:p>
            <a:pPr eaLnBrk="1" fontAlgn="auto" hangingPunct="1">
              <a:spcAft>
                <a:spcPts val="0"/>
              </a:spcAft>
              <a:buFont typeface="Arial" pitchFamily="34" charset="0"/>
              <a:buChar char="•"/>
              <a:defRPr/>
            </a:pPr>
            <a:endParaRPr lang="en-US" sz="4000"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Content Placeholder 2"/>
          <p:cNvSpPr>
            <a:spLocks noGrp="1"/>
          </p:cNvSpPr>
          <p:nvPr>
            <p:ph idx="1"/>
          </p:nvPr>
        </p:nvSpPr>
        <p:spPr>
          <a:xfrm>
            <a:off x="457200" y="838200"/>
            <a:ext cx="8229600" cy="5287963"/>
          </a:xfrm>
        </p:spPr>
        <p:txBody>
          <a:bodyPr/>
          <a:lstStyle/>
          <a:p>
            <a:pPr eaLnBrk="1" hangingPunct="1">
              <a:buFont typeface="Arial" charset="0"/>
              <a:buNone/>
            </a:pPr>
            <a:r>
              <a:rPr lang="en-US" sz="4000" b="1" smtClean="0"/>
              <a:t>          Republic of Kenya </a:t>
            </a:r>
            <a:endParaRPr lang="en-US" sz="4000" smtClean="0"/>
          </a:p>
          <a:p>
            <a:pPr eaLnBrk="1" hangingPunct="1"/>
            <a:r>
              <a:rPr lang="en-US" sz="4000" b="1" smtClean="0"/>
              <a:t>ALCOHOLIC DRINKS CONTROL ACT, 2010 </a:t>
            </a:r>
            <a:endParaRPr lang="en-US" sz="4000" smtClean="0"/>
          </a:p>
          <a:p>
            <a:pPr eaLnBrk="1" hangingPunct="1"/>
            <a:r>
              <a:rPr lang="en-US" sz="4000" b="1" smtClean="0"/>
              <a:t>AN OVERVIEW </a:t>
            </a:r>
            <a:endParaRPr lang="en-US" sz="4000" smtClean="0"/>
          </a:p>
          <a:p>
            <a:pPr eaLnBrk="1" hangingPunct="1"/>
            <a:r>
              <a:rPr lang="en-US" sz="4000" b="1" smtClean="0"/>
              <a:t>SEPTEMBER 2010 </a:t>
            </a:r>
            <a:endParaRPr lang="en-US" sz="400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rtlCol="0">
            <a:normAutofit lnSpcReduction="10000"/>
          </a:bodyPr>
          <a:lstStyle/>
          <a:p>
            <a:pPr eaLnBrk="1" fontAlgn="auto" hangingPunct="1">
              <a:spcAft>
                <a:spcPts val="0"/>
              </a:spcAft>
              <a:buFont typeface="Arial" pitchFamily="34" charset="0"/>
              <a:buNone/>
              <a:defRPr/>
            </a:pPr>
            <a:r>
              <a:rPr lang="en-US" sz="4000" dirty="0" smtClean="0"/>
              <a:t>4. Advising the Minister on issues regarding:  </a:t>
            </a:r>
          </a:p>
          <a:p>
            <a:pPr eaLnBrk="1" fontAlgn="auto" hangingPunct="1">
              <a:spcAft>
                <a:spcPts val="0"/>
              </a:spcAft>
              <a:buFont typeface="Arial" pitchFamily="34" charset="0"/>
              <a:buChar char="•"/>
              <a:defRPr/>
            </a:pPr>
            <a:r>
              <a:rPr lang="en-US" sz="4000" dirty="0" smtClean="0"/>
              <a:t>(a) Permissible levels of the constituents of alcoholic drinks. This will enable the Minister to determine the acceptable levels of various ingredients of alcoholic drinks such as alcohol content </a:t>
            </a:r>
          </a:p>
          <a:p>
            <a:pPr eaLnBrk="1" fontAlgn="auto" hangingPunct="1">
              <a:spcAft>
                <a:spcPts val="0"/>
              </a:spcAft>
              <a:buFont typeface="Arial" pitchFamily="34" charset="0"/>
              <a:buNone/>
              <a:defRPr/>
            </a:pPr>
            <a:r>
              <a:rPr lang="en-US" sz="4000" dirty="0" smtClean="0"/>
              <a:t>  </a:t>
            </a:r>
          </a:p>
          <a:p>
            <a:pPr eaLnBrk="1" fontAlgn="auto" hangingPunct="1">
              <a:spcAft>
                <a:spcPts val="0"/>
              </a:spcAft>
              <a:buFont typeface="Arial" pitchFamily="34" charset="0"/>
              <a:buChar char="•"/>
              <a:defRPr/>
            </a:pPr>
            <a:endParaRPr lang="en-US" sz="4000"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rtlCol="0">
            <a:normAutofit lnSpcReduction="10000"/>
          </a:bodyPr>
          <a:lstStyle/>
          <a:p>
            <a:pPr eaLnBrk="1" fontAlgn="auto" hangingPunct="1">
              <a:spcAft>
                <a:spcPts val="0"/>
              </a:spcAft>
              <a:buFont typeface="Arial" pitchFamily="34" charset="0"/>
              <a:buNone/>
              <a:defRPr/>
            </a:pPr>
            <a:r>
              <a:rPr lang="en-US" sz="4000" dirty="0" smtClean="0"/>
              <a:t>(b) Harmful constituents and ingredients of alcoholic drinks</a:t>
            </a:r>
          </a:p>
          <a:p>
            <a:pPr eaLnBrk="1" fontAlgn="auto" hangingPunct="1">
              <a:spcAft>
                <a:spcPts val="0"/>
              </a:spcAft>
              <a:buFont typeface="Arial" pitchFamily="34" charset="0"/>
              <a:buChar char="•"/>
              <a:defRPr/>
            </a:pPr>
            <a:r>
              <a:rPr lang="en-US" sz="4000" dirty="0" smtClean="0"/>
              <a:t>This will ensure that manufacturers (for example brewers and distillers) of alcoholic drinks do not use harmful ingredients to produce alcoholic drinks</a:t>
            </a:r>
          </a:p>
          <a:p>
            <a:pPr eaLnBrk="1" fontAlgn="auto" hangingPunct="1">
              <a:spcAft>
                <a:spcPts val="0"/>
              </a:spcAft>
              <a:buFont typeface="Arial" pitchFamily="34" charset="0"/>
              <a:buChar char="•"/>
              <a:defRPr/>
            </a:pPr>
            <a:r>
              <a:rPr lang="en-US" sz="4000" dirty="0" smtClean="0"/>
              <a:t>This will in addition reduce adulterations of alcoholic drinks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rtlCol="0">
            <a:normAutofit fontScale="92500" lnSpcReduction="20000"/>
          </a:bodyPr>
          <a:lstStyle/>
          <a:p>
            <a:pPr eaLnBrk="1" fontAlgn="auto" hangingPunct="1">
              <a:spcAft>
                <a:spcPts val="0"/>
              </a:spcAft>
              <a:buFont typeface="Arial" pitchFamily="34" charset="0"/>
              <a:buNone/>
              <a:defRPr/>
            </a:pPr>
            <a:r>
              <a:rPr lang="en-US" sz="4000" dirty="0" smtClean="0"/>
              <a:t>c) Test methods in determining alcoholic drinks’ conformity to established standards</a:t>
            </a:r>
          </a:p>
          <a:p>
            <a:pPr eaLnBrk="1" fontAlgn="auto" hangingPunct="1">
              <a:spcAft>
                <a:spcPts val="0"/>
              </a:spcAft>
              <a:buFont typeface="Arial" pitchFamily="34" charset="0"/>
              <a:buNone/>
              <a:defRPr/>
            </a:pPr>
            <a:r>
              <a:rPr lang="en-US" sz="4000" dirty="0" smtClean="0"/>
              <a:t>(d) Information to be provided by manufacturers in regard to product composition, ingredients, hazardous properties and brand elements</a:t>
            </a:r>
          </a:p>
          <a:p>
            <a:pPr eaLnBrk="1" fontAlgn="auto" hangingPunct="1">
              <a:spcAft>
                <a:spcPts val="0"/>
              </a:spcAft>
              <a:buFont typeface="Arial" pitchFamily="34" charset="0"/>
              <a:buNone/>
              <a:defRPr/>
            </a:pPr>
            <a:r>
              <a:rPr lang="en-US" sz="4000" dirty="0" smtClean="0"/>
              <a:t>(e) Packaging, sale and distribution of alcoholic drinks in a hygienic manner and with accurate content information displayed on the packaging</a:t>
            </a:r>
          </a:p>
          <a:p>
            <a:pPr eaLnBrk="1" fontAlgn="auto" hangingPunct="1">
              <a:spcAft>
                <a:spcPts val="0"/>
              </a:spcAft>
              <a:buFont typeface="Arial" pitchFamily="34" charset="0"/>
              <a:buChar char="•"/>
              <a:defRPr/>
            </a:pPr>
            <a:endParaRPr lang="en-US" sz="4000"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rtlCol="0">
            <a:normAutofit lnSpcReduction="10000"/>
          </a:bodyPr>
          <a:lstStyle/>
          <a:p>
            <a:pPr eaLnBrk="1" fontAlgn="auto" hangingPunct="1">
              <a:spcAft>
                <a:spcPts val="0"/>
              </a:spcAft>
              <a:buFont typeface="Arial" pitchFamily="34" charset="0"/>
              <a:buNone/>
              <a:defRPr/>
            </a:pPr>
            <a:r>
              <a:rPr lang="en-US" sz="4000" dirty="0" smtClean="0"/>
              <a:t>5. The Act establishes the Alcoholic Drinks Control Fund which consist of monies received from license and fees payable under the Act (for example brewer’s, wholesale and retailer’s licenses), grants and donations and funds received from property forfeited to government among others </a:t>
            </a:r>
          </a:p>
          <a:p>
            <a:pPr eaLnBrk="1" fontAlgn="auto" hangingPunct="1">
              <a:spcAft>
                <a:spcPts val="0"/>
              </a:spcAft>
              <a:buFont typeface="Arial" pitchFamily="34" charset="0"/>
              <a:buChar char="•"/>
              <a:defRPr/>
            </a:pPr>
            <a:endParaRPr lang="en-US" sz="4000"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idx="1"/>
          </p:nvPr>
        </p:nvSpPr>
        <p:spPr>
          <a:xfrm>
            <a:off x="457200" y="685800"/>
            <a:ext cx="8229600" cy="5440363"/>
          </a:xfrm>
        </p:spPr>
        <p:txBody>
          <a:bodyPr/>
          <a:lstStyle/>
          <a:p>
            <a:pPr eaLnBrk="1" hangingPunct="1">
              <a:buFont typeface="Arial" charset="0"/>
              <a:buNone/>
            </a:pPr>
            <a:r>
              <a:rPr lang="en-US" sz="4000" smtClean="0"/>
              <a:t>6. The Fund will be used to;</a:t>
            </a:r>
          </a:p>
          <a:p>
            <a:pPr eaLnBrk="1" hangingPunct="1"/>
            <a:r>
              <a:rPr lang="en-US" sz="4000" smtClean="0"/>
              <a:t> Support research</a:t>
            </a:r>
          </a:p>
          <a:p>
            <a:pPr eaLnBrk="1" hangingPunct="1"/>
            <a:r>
              <a:rPr lang="en-US" sz="4000" smtClean="0"/>
              <a:t>Documentation and dissemination of information on alcoholic drinks </a:t>
            </a:r>
          </a:p>
          <a:p>
            <a:pPr eaLnBrk="1" hangingPunct="1"/>
            <a:r>
              <a:rPr lang="en-US" sz="4000" smtClean="0"/>
              <a:t>Promote national cessation programs for individuals who are dependent or addicted to alcoholic drinks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Content Placeholder 2"/>
          <p:cNvSpPr>
            <a:spLocks noGrp="1"/>
          </p:cNvSpPr>
          <p:nvPr>
            <p:ph idx="1"/>
          </p:nvPr>
        </p:nvSpPr>
        <p:spPr>
          <a:xfrm>
            <a:off x="457200" y="914400"/>
            <a:ext cx="8229600" cy="5211763"/>
          </a:xfrm>
        </p:spPr>
        <p:txBody>
          <a:bodyPr/>
          <a:lstStyle/>
          <a:p>
            <a:pPr eaLnBrk="1" hangingPunct="1"/>
            <a:r>
              <a:rPr lang="en-US" sz="4000" smtClean="0"/>
              <a:t>Assist operations of the District Committees (amount not less than 50% of the fund’s annual income) and civil society programs (amount not less than 15% of the fund’s annual income)</a:t>
            </a:r>
          </a:p>
          <a:p>
            <a:pPr eaLnBrk="1" hangingPunct="1"/>
            <a:endParaRPr lang="en-US" sz="4000" smtClean="0"/>
          </a:p>
          <a:p>
            <a:pPr eaLnBrk="1" hangingPunct="1">
              <a:buFont typeface="Arial" charset="0"/>
              <a:buNone/>
            </a:pPr>
            <a:endParaRPr lang="en-US" sz="400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791200"/>
          </a:xfrm>
        </p:spPr>
        <p:txBody>
          <a:bodyPr rtlCol="0">
            <a:normAutofit fontScale="92500" lnSpcReduction="10000"/>
          </a:bodyPr>
          <a:lstStyle/>
          <a:p>
            <a:pPr eaLnBrk="1" fontAlgn="auto" hangingPunct="1">
              <a:spcAft>
                <a:spcPts val="0"/>
              </a:spcAft>
              <a:buFont typeface="Arial" pitchFamily="34" charset="0"/>
              <a:buNone/>
              <a:defRPr/>
            </a:pPr>
            <a:r>
              <a:rPr lang="en-US" sz="4000" b="1" dirty="0" smtClean="0"/>
              <a:t>        PART III- LICENSING </a:t>
            </a:r>
            <a:endParaRPr lang="en-US" sz="4000" dirty="0" smtClean="0"/>
          </a:p>
          <a:p>
            <a:pPr eaLnBrk="1" fontAlgn="auto" hangingPunct="1">
              <a:spcAft>
                <a:spcPts val="0"/>
              </a:spcAft>
              <a:buFont typeface="Arial" pitchFamily="34" charset="0"/>
              <a:buChar char="•"/>
              <a:defRPr/>
            </a:pPr>
            <a:r>
              <a:rPr lang="en-US" sz="4000" dirty="0" smtClean="0"/>
              <a:t>The Act seeks to strengthen the licensing regime for alcoholic drinks by repealing and enacting with modifications the Liquor Licensing Act. It provides that:-  </a:t>
            </a:r>
          </a:p>
          <a:p>
            <a:pPr eaLnBrk="1" fontAlgn="auto" hangingPunct="1">
              <a:spcAft>
                <a:spcPts val="0"/>
              </a:spcAft>
              <a:buFont typeface="Arial" pitchFamily="34" charset="0"/>
              <a:buNone/>
              <a:defRPr/>
            </a:pPr>
            <a:r>
              <a:rPr lang="en-US" sz="4000" dirty="0" smtClean="0"/>
              <a:t>1. Anyone intending to manufacture, sell, import or export alcoholic drinks will be required to apply for a license under the Act </a:t>
            </a:r>
          </a:p>
          <a:p>
            <a:pPr eaLnBrk="1" fontAlgn="auto" hangingPunct="1">
              <a:spcAft>
                <a:spcPts val="0"/>
              </a:spcAft>
              <a:buFont typeface="Arial" pitchFamily="34" charset="0"/>
              <a:buChar char="•"/>
              <a:defRPr/>
            </a:pPr>
            <a:endParaRPr lang="en-US" sz="4000" dirty="0"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ontent Placeholder 2"/>
          <p:cNvSpPr>
            <a:spLocks noGrp="1"/>
          </p:cNvSpPr>
          <p:nvPr>
            <p:ph idx="1"/>
          </p:nvPr>
        </p:nvSpPr>
        <p:spPr>
          <a:xfrm>
            <a:off x="457200" y="685800"/>
            <a:ext cx="8229600" cy="5440363"/>
          </a:xfrm>
        </p:spPr>
        <p:txBody>
          <a:bodyPr/>
          <a:lstStyle/>
          <a:p>
            <a:pPr eaLnBrk="1" hangingPunct="1">
              <a:buFont typeface="Arial" charset="0"/>
              <a:buNone/>
            </a:pPr>
            <a:r>
              <a:rPr lang="en-US" sz="4000" smtClean="0"/>
              <a:t>2. The District Alcoholic Drinks Regulation Committee to issue licences under the Act, inspect licensed premises and any other assigned function</a:t>
            </a:r>
          </a:p>
          <a:p>
            <a:pPr eaLnBrk="1" hangingPunct="1"/>
            <a:r>
              <a:rPr lang="en-US" sz="4000" smtClean="0"/>
              <a:t>The Committees will replace the current Liquor Licensing Courts and shall be established in every district </a:t>
            </a:r>
          </a:p>
          <a:p>
            <a:pPr eaLnBrk="1" hangingPunct="1"/>
            <a:endParaRPr lang="en-US" sz="400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rtlCol="0">
            <a:normAutofit fontScale="92500"/>
          </a:bodyPr>
          <a:lstStyle/>
          <a:p>
            <a:pPr eaLnBrk="1" fontAlgn="auto" hangingPunct="1">
              <a:spcAft>
                <a:spcPts val="0"/>
              </a:spcAft>
              <a:buFont typeface="Arial" pitchFamily="34" charset="0"/>
              <a:buNone/>
              <a:defRPr/>
            </a:pPr>
            <a:r>
              <a:rPr lang="en-US" sz="4000" dirty="0" smtClean="0"/>
              <a:t>3. District Committee is composed of District Commissioner (DC) who is the chairperson, District Medical Officer of Health, Officer Commanding Police Division (OCPD), District Environmental Officer, Local Authority representative, 3 residents appointed by Minister and one person designated by the relevant agency who is the secretary </a:t>
            </a:r>
          </a:p>
          <a:p>
            <a:pPr eaLnBrk="1" fontAlgn="auto" hangingPunct="1">
              <a:spcAft>
                <a:spcPts val="0"/>
              </a:spcAft>
              <a:buFont typeface="Arial" pitchFamily="34" charset="0"/>
              <a:buNone/>
              <a:defRPr/>
            </a:pPr>
            <a:endParaRPr lang="en-US" sz="4000" dirty="0" smtClean="0"/>
          </a:p>
          <a:p>
            <a:pPr eaLnBrk="1" fontAlgn="auto" hangingPunct="1">
              <a:spcAft>
                <a:spcPts val="0"/>
              </a:spcAft>
              <a:buFont typeface="Arial" pitchFamily="34" charset="0"/>
              <a:buChar char="•"/>
              <a:defRPr/>
            </a:pPr>
            <a:endParaRPr lang="en-US" sz="4000" dirty="0"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Content Placeholder 2"/>
          <p:cNvSpPr>
            <a:spLocks noGrp="1"/>
          </p:cNvSpPr>
          <p:nvPr>
            <p:ph idx="1"/>
          </p:nvPr>
        </p:nvSpPr>
        <p:spPr>
          <a:xfrm>
            <a:off x="457200" y="685800"/>
            <a:ext cx="8229600" cy="5440363"/>
          </a:xfrm>
        </p:spPr>
        <p:txBody>
          <a:bodyPr/>
          <a:lstStyle/>
          <a:p>
            <a:pPr eaLnBrk="1" hangingPunct="1">
              <a:buFont typeface="Arial" charset="0"/>
              <a:buNone/>
            </a:pPr>
            <a:r>
              <a:rPr lang="en-US" sz="4000" smtClean="0"/>
              <a:t>4. Persons seeking to manufacture or sell alcoholic beverages in a locality must apply for license from the District Committee</a:t>
            </a:r>
          </a:p>
          <a:p>
            <a:pPr eaLnBrk="1" hangingPunct="1"/>
            <a:r>
              <a:rPr lang="en-US" sz="4000" smtClean="0"/>
              <a:t>District Committee informs public or residents of any applications and invites for any objection </a:t>
            </a:r>
          </a:p>
          <a:p>
            <a:pPr eaLnBrk="1" hangingPunct="1">
              <a:buFont typeface="Arial" charset="0"/>
              <a:buNone/>
            </a:pPr>
            <a:r>
              <a:rPr lang="en-US" sz="4000" smtClean="0"/>
              <a:t> </a:t>
            </a:r>
          </a:p>
          <a:p>
            <a:pPr eaLnBrk="1" hangingPunct="1"/>
            <a:endParaRPr lang="en-US" sz="40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457200" y="685800"/>
            <a:ext cx="8229600" cy="5440363"/>
          </a:xfrm>
        </p:spPr>
        <p:txBody>
          <a:bodyPr/>
          <a:lstStyle/>
          <a:p>
            <a:pPr eaLnBrk="1" hangingPunct="1">
              <a:buFont typeface="Arial" charset="0"/>
              <a:buNone/>
            </a:pPr>
            <a:r>
              <a:rPr lang="en-US" sz="4000" b="1" smtClean="0"/>
              <a:t>                INTRODUCTION </a:t>
            </a:r>
            <a:endParaRPr lang="en-US" sz="4000" smtClean="0"/>
          </a:p>
          <a:p>
            <a:pPr eaLnBrk="1" hangingPunct="1"/>
            <a:r>
              <a:rPr lang="en-US" sz="4000" smtClean="0"/>
              <a:t>Alcohol abuse, which is the excessive and/or unhealthy consumption of alcoholic drinks, has emerged as a major hindrance to the health, social and economic development of the people of Kenya</a:t>
            </a:r>
          </a:p>
          <a:p>
            <a:pPr eaLnBrk="1" hangingPunct="1"/>
            <a:endParaRPr lang="en-US" sz="400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6019800"/>
          </a:xfrm>
        </p:spPr>
        <p:txBody>
          <a:bodyPr rtlCol="0">
            <a:normAutofit fontScale="92500"/>
          </a:bodyPr>
          <a:lstStyle/>
          <a:p>
            <a:pPr eaLnBrk="1" fontAlgn="auto" hangingPunct="1">
              <a:spcAft>
                <a:spcPts val="0"/>
              </a:spcAft>
              <a:buFont typeface="Arial" charset="0"/>
              <a:buNone/>
              <a:defRPr/>
            </a:pPr>
            <a:r>
              <a:rPr lang="en-US" sz="4000" dirty="0" smtClean="0"/>
              <a:t>5. District Committee will not grant any new license for sale of alcoholic drinks unless it is satisfied that it would be in public interest to grant the license and that the number of such premises in the locality is insufficient for the locality given the population density per square kilometer and permitted maximum number of such premises as prescribed</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Content Placeholder 2"/>
          <p:cNvSpPr>
            <a:spLocks noGrp="1"/>
          </p:cNvSpPr>
          <p:nvPr>
            <p:ph idx="1"/>
          </p:nvPr>
        </p:nvSpPr>
        <p:spPr>
          <a:xfrm>
            <a:off x="457200" y="838200"/>
            <a:ext cx="8229600" cy="5287963"/>
          </a:xfrm>
        </p:spPr>
        <p:txBody>
          <a:bodyPr/>
          <a:lstStyle/>
          <a:p>
            <a:r>
              <a:rPr lang="en-US" sz="4000" smtClean="0"/>
              <a:t>This will help to limit the number of alcoholic drinks selling premises which have been on the increase resulting in alcohol abuse</a:t>
            </a:r>
          </a:p>
          <a:p>
            <a:endParaRPr lang="en-US" sz="4000"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rtlCol="0">
            <a:normAutofit fontScale="92500" lnSpcReduction="10000"/>
          </a:bodyPr>
          <a:lstStyle/>
          <a:p>
            <a:pPr eaLnBrk="1" fontAlgn="auto" hangingPunct="1">
              <a:spcAft>
                <a:spcPts val="0"/>
              </a:spcAft>
              <a:buFont typeface="Arial" charset="0"/>
              <a:buNone/>
              <a:defRPr/>
            </a:pPr>
            <a:r>
              <a:rPr lang="en-US" sz="4000" dirty="0" smtClean="0"/>
              <a:t>6. No licensing of alcoholic drinks selling outlets in institutions of basic education and within a radius of 300 meters from any schools or learning institution for persons below the age of 18 years and in supermarket and retail chain outlets unless alcoholic drink selling area is not accessible by persons below the age of 18 years</a:t>
            </a:r>
          </a:p>
          <a:p>
            <a:pPr eaLnBrk="1" fontAlgn="auto" hangingPunct="1">
              <a:spcAft>
                <a:spcPts val="0"/>
              </a:spcAft>
              <a:buFont typeface="Arial" charset="0"/>
              <a:buNone/>
              <a:defRPr/>
            </a:pPr>
            <a:r>
              <a:rPr lang="en-US" sz="4000" dirty="0" smtClean="0"/>
              <a:t> </a:t>
            </a:r>
          </a:p>
          <a:p>
            <a:pPr eaLnBrk="1" fontAlgn="auto" hangingPunct="1">
              <a:spcAft>
                <a:spcPts val="0"/>
              </a:spcAft>
              <a:buFont typeface="Arial" pitchFamily="34" charset="0"/>
              <a:buChar char="•"/>
              <a:defRPr/>
            </a:pPr>
            <a:endParaRPr lang="en-US" sz="4000"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2"/>
          <p:cNvSpPr>
            <a:spLocks noGrp="1"/>
          </p:cNvSpPr>
          <p:nvPr>
            <p:ph idx="1"/>
          </p:nvPr>
        </p:nvSpPr>
        <p:spPr>
          <a:xfrm>
            <a:off x="457200" y="685800"/>
            <a:ext cx="8229600" cy="5440363"/>
          </a:xfrm>
        </p:spPr>
        <p:txBody>
          <a:bodyPr/>
          <a:lstStyle/>
          <a:p>
            <a:r>
              <a:rPr lang="en-US" sz="4000" smtClean="0"/>
              <a:t>This will protect children from easily accessible and available alcoholic drinks that are currently not controlled</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Content Placeholder 2"/>
          <p:cNvSpPr>
            <a:spLocks noGrp="1"/>
          </p:cNvSpPr>
          <p:nvPr>
            <p:ph idx="1"/>
          </p:nvPr>
        </p:nvSpPr>
        <p:spPr>
          <a:xfrm>
            <a:off x="457200" y="685800"/>
            <a:ext cx="8229600" cy="5440363"/>
          </a:xfrm>
        </p:spPr>
        <p:txBody>
          <a:bodyPr/>
          <a:lstStyle/>
          <a:p>
            <a:pPr eaLnBrk="1" hangingPunct="1">
              <a:buFont typeface="Arial" charset="0"/>
              <a:buNone/>
            </a:pPr>
            <a:r>
              <a:rPr lang="en-US" sz="4000" smtClean="0"/>
              <a:t>7. The three types of licenses to be granted under the Act are brewers, wholesale and retail license</a:t>
            </a:r>
          </a:p>
          <a:p>
            <a:pPr eaLnBrk="1" hangingPunct="1"/>
            <a:r>
              <a:rPr lang="en-US" sz="4000" smtClean="0"/>
              <a:t> These are still the licenses currently being granted under the Liquor Licensing Act</a:t>
            </a:r>
          </a:p>
          <a:p>
            <a:pPr eaLnBrk="1" hangingPunct="1">
              <a:buFont typeface="Arial" charset="0"/>
              <a:buNone/>
            </a:pPr>
            <a:endParaRPr lang="en-US" sz="4000" smtClean="0"/>
          </a:p>
          <a:p>
            <a:pPr eaLnBrk="1" hangingPunct="1"/>
            <a:endParaRPr lang="en-US" sz="400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Content Placeholder 2"/>
          <p:cNvSpPr>
            <a:spLocks noGrp="1"/>
          </p:cNvSpPr>
          <p:nvPr>
            <p:ph idx="1"/>
          </p:nvPr>
        </p:nvSpPr>
        <p:spPr>
          <a:xfrm>
            <a:off x="457200" y="685800"/>
            <a:ext cx="8229600" cy="5715000"/>
          </a:xfrm>
        </p:spPr>
        <p:txBody>
          <a:bodyPr/>
          <a:lstStyle/>
          <a:p>
            <a:pPr>
              <a:buFont typeface="Arial" charset="0"/>
              <a:buNone/>
            </a:pPr>
            <a:r>
              <a:rPr lang="en-US" sz="4000" smtClean="0"/>
              <a:t>8. The owner or manager or employee of alcoholic drinks selling premises is permitted to eject drunk and disorderly patrons from premises</a:t>
            </a:r>
          </a:p>
          <a:p>
            <a:r>
              <a:rPr lang="en-US" sz="4000" smtClean="0"/>
              <a:t> The owner or manager or employee of alcoholic drinks selling premises who allows drunkenness leading to violence within premises commits an offence </a:t>
            </a:r>
          </a:p>
          <a:p>
            <a:endParaRPr lang="en-US" sz="400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Content Placeholder 2"/>
          <p:cNvSpPr>
            <a:spLocks noGrp="1"/>
          </p:cNvSpPr>
          <p:nvPr>
            <p:ph idx="1"/>
          </p:nvPr>
        </p:nvSpPr>
        <p:spPr>
          <a:xfrm>
            <a:off x="457200" y="838200"/>
            <a:ext cx="8229600" cy="5287963"/>
          </a:xfrm>
        </p:spPr>
        <p:txBody>
          <a:bodyPr/>
          <a:lstStyle/>
          <a:p>
            <a:pPr eaLnBrk="1" hangingPunct="1">
              <a:buFont typeface="Arial" charset="0"/>
              <a:buNone/>
            </a:pPr>
            <a:r>
              <a:rPr lang="en-US" sz="4000" smtClean="0"/>
              <a:t>9. The owner of alcoholic drinks selling premises not to allow persons below the age of 18 years to access an area where alcoholic drink is manufactured, stored or consumed  </a:t>
            </a:r>
          </a:p>
          <a:p>
            <a:pPr eaLnBrk="1" hangingPunct="1"/>
            <a:endParaRPr lang="en-US" sz="4000" smtClean="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Content Placeholder 2"/>
          <p:cNvSpPr>
            <a:spLocks noGrp="1"/>
          </p:cNvSpPr>
          <p:nvPr>
            <p:ph idx="1"/>
          </p:nvPr>
        </p:nvSpPr>
        <p:spPr>
          <a:xfrm>
            <a:off x="457200" y="990600"/>
            <a:ext cx="8229600" cy="5135563"/>
          </a:xfrm>
        </p:spPr>
        <p:txBody>
          <a:bodyPr/>
          <a:lstStyle/>
          <a:p>
            <a:pPr>
              <a:buFont typeface="Arial" charset="0"/>
              <a:buNone/>
            </a:pPr>
            <a:r>
              <a:rPr lang="en-US" sz="4000" smtClean="0"/>
              <a:t>10. District Committee may refuse to renew licenses on established grounds such as criminal record and failure to adhere to requirements under the license. </a:t>
            </a:r>
          </a:p>
          <a:p>
            <a:endParaRPr lang="en-US" sz="400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2"/>
          <p:cNvSpPr>
            <a:spLocks noGrp="1"/>
          </p:cNvSpPr>
          <p:nvPr>
            <p:ph idx="1"/>
          </p:nvPr>
        </p:nvSpPr>
        <p:spPr>
          <a:xfrm>
            <a:off x="457200" y="685800"/>
            <a:ext cx="8229600" cy="5440363"/>
          </a:xfrm>
        </p:spPr>
        <p:txBody>
          <a:bodyPr/>
          <a:lstStyle/>
          <a:p>
            <a:pPr eaLnBrk="1" hangingPunct="1">
              <a:buFont typeface="Arial" charset="0"/>
              <a:buNone/>
            </a:pPr>
            <a:r>
              <a:rPr lang="en-US" sz="4000" b="1" smtClean="0"/>
              <a:t>PART IV – GENERAL REQUIREMENTS FOR ALCOHOLIC DRINKS </a:t>
            </a:r>
            <a:endParaRPr lang="en-US" sz="4000" smtClean="0"/>
          </a:p>
          <a:p>
            <a:pPr eaLnBrk="1" hangingPunct="1"/>
            <a:r>
              <a:rPr lang="en-US" sz="4000" smtClean="0"/>
              <a:t>The Act seeks to legalize the production and consumption of </a:t>
            </a:r>
            <a:r>
              <a:rPr lang="en-US" sz="4000" i="1" smtClean="0"/>
              <a:t>chang’aa </a:t>
            </a:r>
            <a:r>
              <a:rPr lang="en-US" sz="4000" smtClean="0"/>
              <a:t>by repealing the Chang’aa Prohibition Act</a:t>
            </a:r>
          </a:p>
          <a:p>
            <a:pPr eaLnBrk="1" hangingPunct="1"/>
            <a:r>
              <a:rPr lang="en-US" sz="4000" smtClean="0"/>
              <a:t> It provides for:- </a:t>
            </a:r>
          </a:p>
          <a:p>
            <a:pPr eaLnBrk="1" hangingPunct="1">
              <a:buFont typeface="Arial" charset="0"/>
              <a:buNone/>
            </a:pPr>
            <a:r>
              <a:rPr lang="en-US" sz="4000" smtClean="0"/>
              <a:t> </a:t>
            </a:r>
          </a:p>
          <a:p>
            <a:pPr eaLnBrk="1" hangingPunct="1"/>
            <a:endParaRPr lang="en-US" sz="400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rtlCol="0">
            <a:normAutofit/>
          </a:bodyPr>
          <a:lstStyle/>
          <a:p>
            <a:pPr marL="742950" indent="-742950" eaLnBrk="1" fontAlgn="auto" hangingPunct="1">
              <a:spcAft>
                <a:spcPts val="0"/>
              </a:spcAft>
              <a:buFont typeface="Arial" charset="0"/>
              <a:buAutoNum type="arabicPeriod"/>
              <a:defRPr/>
            </a:pPr>
            <a:r>
              <a:rPr lang="en-US" sz="4000" dirty="0" smtClean="0"/>
              <a:t>The legalizing of </a:t>
            </a:r>
            <a:r>
              <a:rPr lang="en-US" sz="4000" i="1" dirty="0" smtClean="0"/>
              <a:t>chang’aa </a:t>
            </a:r>
            <a:r>
              <a:rPr lang="en-US" sz="4000" dirty="0" smtClean="0"/>
              <a:t>and its manufacture to conform to prescribed standards (currently it is a prohibited alcoholic drink)</a:t>
            </a:r>
          </a:p>
          <a:p>
            <a:pPr marL="742950" indent="-742950" eaLnBrk="1" fontAlgn="auto" hangingPunct="1">
              <a:spcAft>
                <a:spcPts val="0"/>
              </a:spcAft>
              <a:defRPr/>
            </a:pPr>
            <a:r>
              <a:rPr lang="en-US" sz="4000" dirty="0" smtClean="0"/>
              <a:t>The government through advice of the relevant agency shall develop standards for the manufacture of </a:t>
            </a:r>
            <a:r>
              <a:rPr lang="en-US" sz="4000" i="1" dirty="0" smtClean="0"/>
              <a:t>chang’aa </a:t>
            </a:r>
            <a:r>
              <a:rPr lang="en-US" sz="4000" dirty="0" smtClean="0"/>
              <a:t>that shall be followed. </a:t>
            </a:r>
          </a:p>
          <a:p>
            <a:pPr eaLnBrk="1" fontAlgn="auto" hangingPunct="1">
              <a:spcAft>
                <a:spcPts val="0"/>
              </a:spcAft>
              <a:buFont typeface="Arial" pitchFamily="34" charset="0"/>
              <a:buChar char="•"/>
              <a:defRPr/>
            </a:pPr>
            <a:endParaRPr lang="en-US" sz="4000"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Content Placeholder 2"/>
          <p:cNvSpPr>
            <a:spLocks noGrp="1"/>
          </p:cNvSpPr>
          <p:nvPr>
            <p:ph idx="1"/>
          </p:nvPr>
        </p:nvSpPr>
        <p:spPr>
          <a:xfrm>
            <a:off x="457200" y="685800"/>
            <a:ext cx="8229600" cy="5440363"/>
          </a:xfrm>
        </p:spPr>
        <p:txBody>
          <a:bodyPr/>
          <a:lstStyle/>
          <a:p>
            <a:pPr eaLnBrk="1" hangingPunct="1"/>
            <a:r>
              <a:rPr lang="en-US" sz="4000" dirty="0" smtClean="0"/>
              <a:t>A study by NACADA in 2007 revealed that nationally 13% of the population currently consumes alcohol, and that illicit brews and second generation alcohol including </a:t>
            </a:r>
            <a:r>
              <a:rPr lang="en-US" sz="4000" b="1" i="1" dirty="0" err="1" smtClean="0"/>
              <a:t>chang’aa</a:t>
            </a:r>
            <a:r>
              <a:rPr lang="en-US" sz="4000" i="1" dirty="0" smtClean="0"/>
              <a:t> </a:t>
            </a:r>
            <a:r>
              <a:rPr lang="en-US" sz="4000" dirty="0" smtClean="0"/>
              <a:t>are consumed by over 15% of 15–64 year olds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Content Placeholder 2"/>
          <p:cNvSpPr>
            <a:spLocks noGrp="1"/>
          </p:cNvSpPr>
          <p:nvPr>
            <p:ph idx="1"/>
          </p:nvPr>
        </p:nvSpPr>
        <p:spPr>
          <a:xfrm>
            <a:off x="457200" y="838200"/>
            <a:ext cx="8229600" cy="5287963"/>
          </a:xfrm>
        </p:spPr>
        <p:txBody>
          <a:bodyPr/>
          <a:lstStyle/>
          <a:p>
            <a:r>
              <a:rPr lang="en-US" sz="4000" smtClean="0"/>
              <a:t>This will ensure that the drink is safe for human consumption</a:t>
            </a:r>
          </a:p>
          <a:p>
            <a:r>
              <a:rPr lang="en-US" sz="4000" smtClean="0"/>
              <a:t>Currently, similar alcoholic drinks are sold in the market legally such as local and imported spirits, </a:t>
            </a:r>
            <a:r>
              <a:rPr lang="en-US" sz="4000" i="1" smtClean="0"/>
              <a:t>Waragi </a:t>
            </a:r>
            <a:r>
              <a:rPr lang="en-US" sz="4000" smtClean="0"/>
              <a:t>from Uganda and </a:t>
            </a:r>
            <a:r>
              <a:rPr lang="en-US" sz="4000" i="1" smtClean="0"/>
              <a:t>Konyagi </a:t>
            </a:r>
            <a:r>
              <a:rPr lang="en-US" sz="4000" smtClean="0"/>
              <a:t>from Tanzania. </a:t>
            </a:r>
          </a:p>
          <a:p>
            <a:endParaRPr lang="en-US" sz="4000" smtClean="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2"/>
          <p:cNvSpPr>
            <a:spLocks noGrp="1"/>
          </p:cNvSpPr>
          <p:nvPr>
            <p:ph idx="1"/>
          </p:nvPr>
        </p:nvSpPr>
        <p:spPr>
          <a:xfrm>
            <a:off x="457200" y="685800"/>
            <a:ext cx="8229600" cy="5440363"/>
          </a:xfrm>
        </p:spPr>
        <p:txBody>
          <a:bodyPr/>
          <a:lstStyle/>
          <a:p>
            <a:pPr eaLnBrk="1" hangingPunct="1">
              <a:buFont typeface="Arial" charset="0"/>
              <a:buNone/>
            </a:pPr>
            <a:r>
              <a:rPr lang="en-US" sz="4000" smtClean="0"/>
              <a:t>2. The labelling of alcoholic drinks to differentiate between sales for local consumption and for export to eradicate smuggling of alcoholic drinks into and out of the country.  </a:t>
            </a:r>
          </a:p>
          <a:p>
            <a:pPr eaLnBrk="1" hangingPunct="1"/>
            <a:endParaRPr lang="en-US" sz="4000" smtClean="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Content Placeholder 2"/>
          <p:cNvSpPr>
            <a:spLocks noGrp="1"/>
          </p:cNvSpPr>
          <p:nvPr>
            <p:ph idx="1"/>
          </p:nvPr>
        </p:nvSpPr>
        <p:spPr>
          <a:xfrm>
            <a:off x="457200" y="914400"/>
            <a:ext cx="8229600" cy="5211763"/>
          </a:xfrm>
        </p:spPr>
        <p:txBody>
          <a:bodyPr/>
          <a:lstStyle/>
          <a:p>
            <a:pPr>
              <a:buFont typeface="Arial" charset="0"/>
              <a:buNone/>
            </a:pPr>
            <a:r>
              <a:rPr lang="en-US" sz="4000" smtClean="0"/>
              <a:t>3. The prohibition selling of alcoholic drinks to persons under the age of 18 years</a:t>
            </a:r>
          </a:p>
          <a:p>
            <a:r>
              <a:rPr lang="en-US" sz="4000" smtClean="0"/>
              <a:t>Failure to adhere leads to fine of Kshs. 150,000 or 12 months imprisonment or both. </a:t>
            </a:r>
          </a:p>
          <a:p>
            <a:endParaRPr lang="en-US" sz="4000" smtClean="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2"/>
          <p:cNvSpPr>
            <a:spLocks noGrp="1"/>
          </p:cNvSpPr>
          <p:nvPr>
            <p:ph idx="1"/>
          </p:nvPr>
        </p:nvSpPr>
        <p:spPr>
          <a:xfrm>
            <a:off x="457200" y="914400"/>
            <a:ext cx="8229600" cy="5211763"/>
          </a:xfrm>
        </p:spPr>
        <p:txBody>
          <a:bodyPr/>
          <a:lstStyle/>
          <a:p>
            <a:pPr eaLnBrk="1" hangingPunct="1">
              <a:buFont typeface="Arial" charset="0"/>
              <a:buNone/>
            </a:pPr>
            <a:r>
              <a:rPr lang="en-US" sz="4000" smtClean="0"/>
              <a:t>4. For the displaying of signs at visible places to inform the public that alcoholic drink are not sold to persons below the age of 18 years.  </a:t>
            </a:r>
          </a:p>
          <a:p>
            <a:pPr eaLnBrk="1" hangingPunct="1"/>
            <a:endParaRPr lang="en-US" sz="400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2"/>
          <p:cNvSpPr>
            <a:spLocks noGrp="1"/>
          </p:cNvSpPr>
          <p:nvPr>
            <p:ph idx="1"/>
          </p:nvPr>
        </p:nvSpPr>
        <p:spPr>
          <a:xfrm>
            <a:off x="457200" y="762000"/>
            <a:ext cx="8229600" cy="5364163"/>
          </a:xfrm>
        </p:spPr>
        <p:txBody>
          <a:bodyPr/>
          <a:lstStyle/>
          <a:p>
            <a:pPr>
              <a:buFont typeface="Arial" charset="0"/>
              <a:buNone/>
            </a:pPr>
            <a:r>
              <a:rPr lang="en-US" sz="4000" smtClean="0"/>
              <a:t>5. The prohibition of sale of alcoholic drinks by way of automatic vending machine</a:t>
            </a:r>
          </a:p>
          <a:p>
            <a:r>
              <a:rPr lang="en-US" sz="4000" smtClean="0"/>
              <a:t> Since the machines are not manned, it would be hard to prevent the young people from accessing alcoholic drinks.  </a:t>
            </a:r>
          </a:p>
          <a:p>
            <a:endParaRPr lang="en-US" sz="4000" smtClean="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ontent Placeholder 2"/>
          <p:cNvSpPr>
            <a:spLocks noGrp="1"/>
          </p:cNvSpPr>
          <p:nvPr>
            <p:ph idx="1"/>
          </p:nvPr>
        </p:nvSpPr>
        <p:spPr>
          <a:xfrm>
            <a:off x="457200" y="685800"/>
            <a:ext cx="8229600" cy="5440363"/>
          </a:xfrm>
        </p:spPr>
        <p:txBody>
          <a:bodyPr/>
          <a:lstStyle/>
          <a:p>
            <a:pPr eaLnBrk="1" hangingPunct="1">
              <a:buFont typeface="Arial" charset="0"/>
              <a:buNone/>
            </a:pPr>
            <a:r>
              <a:rPr lang="en-US" sz="4000" smtClean="0"/>
              <a:t>6. The prohibition of sale of alcoholic drinks in sachets or in a container less than 250 ml</a:t>
            </a:r>
          </a:p>
          <a:p>
            <a:pPr eaLnBrk="1" hangingPunct="1"/>
            <a:r>
              <a:rPr lang="en-US" sz="4000" smtClean="0"/>
              <a:t>This is aimed at limiting the young people from accessing alcoholic drinks since selling in sachets makes easy for them to purchase the drinks. </a:t>
            </a:r>
          </a:p>
          <a:p>
            <a:pPr eaLnBrk="1" hangingPunct="1">
              <a:buFont typeface="Arial" charset="0"/>
              <a:buNone/>
            </a:pPr>
            <a:r>
              <a:rPr lang="en-US" sz="4000" smtClean="0"/>
              <a:t> </a:t>
            </a:r>
          </a:p>
          <a:p>
            <a:pPr eaLnBrk="1" hangingPunct="1"/>
            <a:endParaRPr lang="en-US" sz="4000"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rtlCol="0">
            <a:normAutofit fontScale="92500" lnSpcReduction="10000"/>
          </a:bodyPr>
          <a:lstStyle/>
          <a:p>
            <a:pPr eaLnBrk="1" fontAlgn="auto" hangingPunct="1">
              <a:spcAft>
                <a:spcPts val="0"/>
              </a:spcAft>
              <a:buFont typeface="Arial" charset="0"/>
              <a:buNone/>
              <a:defRPr/>
            </a:pPr>
            <a:r>
              <a:rPr lang="en-US" sz="4000" dirty="0" smtClean="0"/>
              <a:t>7. Mandatory warning labels on information and potential health hazard as well as statement as to the constituents of the alcoholic drink</a:t>
            </a:r>
          </a:p>
          <a:p>
            <a:pPr eaLnBrk="1" fontAlgn="auto" hangingPunct="1">
              <a:spcAft>
                <a:spcPts val="0"/>
              </a:spcAft>
              <a:defRPr/>
            </a:pPr>
            <a:r>
              <a:rPr lang="en-US" sz="4000" dirty="0" smtClean="0"/>
              <a:t>Such health warnings and messages include: excessive alcohol consumption is harmful to your health, excessive alcohol consumption can cause liver cirrhosis (liver disease) and not for sale to persons under the age of 18 years.  </a:t>
            </a:r>
          </a:p>
          <a:p>
            <a:pPr eaLnBrk="1" fontAlgn="auto" hangingPunct="1">
              <a:spcAft>
                <a:spcPts val="0"/>
              </a:spcAft>
              <a:buFont typeface="Arial" pitchFamily="34" charset="0"/>
              <a:buChar char="•"/>
              <a:defRPr/>
            </a:pPr>
            <a:endParaRPr lang="en-US" sz="4000" dirty="0" smtClean="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rtlCol="0">
            <a:normAutofit lnSpcReduction="10000"/>
          </a:bodyPr>
          <a:lstStyle/>
          <a:p>
            <a:pPr eaLnBrk="1" fontAlgn="auto" hangingPunct="1">
              <a:spcAft>
                <a:spcPts val="0"/>
              </a:spcAft>
              <a:buFont typeface="Arial" charset="0"/>
              <a:buNone/>
              <a:defRPr/>
            </a:pPr>
            <a:r>
              <a:rPr lang="en-US" sz="4000" b="1" dirty="0" smtClean="0"/>
              <a:t>PART V- SALE &amp; CONSUMPTION OF ALCOHOLIC DRINKS </a:t>
            </a:r>
            <a:endParaRPr lang="en-US" sz="4000" dirty="0" smtClean="0"/>
          </a:p>
          <a:p>
            <a:pPr eaLnBrk="1" fontAlgn="auto" hangingPunct="1">
              <a:spcAft>
                <a:spcPts val="0"/>
              </a:spcAft>
              <a:buFont typeface="Arial" pitchFamily="34" charset="0"/>
              <a:buChar char="•"/>
              <a:defRPr/>
            </a:pPr>
            <a:r>
              <a:rPr lang="en-US" sz="4000" dirty="0" smtClean="0"/>
              <a:t>The Act seeks to protect consumers of alcoholic drinks from misleading and deceptive inducements to consume alcoholic drinks and consequent dependence or abuse of them. It provides that:- </a:t>
            </a:r>
          </a:p>
          <a:p>
            <a:pPr eaLnBrk="1" fontAlgn="auto" hangingPunct="1">
              <a:spcAft>
                <a:spcPts val="0"/>
              </a:spcAft>
              <a:buFont typeface="Arial" charset="0"/>
              <a:buNone/>
              <a:defRPr/>
            </a:pPr>
            <a:r>
              <a:rPr lang="en-US" sz="4000" dirty="0" smtClean="0"/>
              <a:t> </a:t>
            </a:r>
          </a:p>
          <a:p>
            <a:pPr eaLnBrk="1" fontAlgn="auto" hangingPunct="1">
              <a:spcAft>
                <a:spcPts val="0"/>
              </a:spcAft>
              <a:buFont typeface="Arial" pitchFamily="34" charset="0"/>
              <a:buChar char="•"/>
              <a:defRPr/>
            </a:pPr>
            <a:endParaRPr lang="en-US" sz="4000" dirty="0" smtClean="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rtlCol="0">
            <a:normAutofit lnSpcReduction="10000"/>
          </a:bodyPr>
          <a:lstStyle/>
          <a:p>
            <a:pPr eaLnBrk="1" fontAlgn="auto" hangingPunct="1">
              <a:spcAft>
                <a:spcPts val="0"/>
              </a:spcAft>
              <a:buFont typeface="Arial" charset="0"/>
              <a:buNone/>
              <a:defRPr/>
            </a:pPr>
            <a:r>
              <a:rPr lang="en-US" sz="4000" dirty="0" smtClean="0"/>
              <a:t>1. Drunkenness and being disorderly in public is outlawed and attracts a fine of </a:t>
            </a:r>
            <a:r>
              <a:rPr lang="en-US" sz="4000" dirty="0" err="1" smtClean="0"/>
              <a:t>Kshs</a:t>
            </a:r>
            <a:r>
              <a:rPr lang="en-US" sz="4000" dirty="0" smtClean="0"/>
              <a:t>. 500.  </a:t>
            </a:r>
          </a:p>
          <a:p>
            <a:pPr eaLnBrk="1" fontAlgn="auto" hangingPunct="1">
              <a:spcAft>
                <a:spcPts val="0"/>
              </a:spcAft>
              <a:buFont typeface="Arial" charset="0"/>
              <a:buNone/>
              <a:defRPr/>
            </a:pPr>
            <a:r>
              <a:rPr lang="en-US" sz="4000" dirty="0" smtClean="0"/>
              <a:t>2. Selling to an already intoxicated person or encouraging the person to consume alcoholic drink is an offence.  </a:t>
            </a:r>
          </a:p>
          <a:p>
            <a:pPr eaLnBrk="1" fontAlgn="auto" hangingPunct="1">
              <a:spcAft>
                <a:spcPts val="0"/>
              </a:spcAft>
              <a:buFont typeface="Arial" charset="0"/>
              <a:buNone/>
              <a:defRPr/>
            </a:pPr>
            <a:r>
              <a:rPr lang="en-US" sz="4000" dirty="0" smtClean="0"/>
              <a:t>3. Sale contrary to the Act attracts a fine of </a:t>
            </a:r>
            <a:r>
              <a:rPr lang="en-US" sz="4000" dirty="0" err="1" smtClean="0"/>
              <a:t>Kshs</a:t>
            </a:r>
            <a:r>
              <a:rPr lang="en-US" sz="4000" dirty="0" smtClean="0"/>
              <a:t>. 3,000. </a:t>
            </a:r>
          </a:p>
          <a:p>
            <a:pPr eaLnBrk="1" fontAlgn="auto" hangingPunct="1">
              <a:spcAft>
                <a:spcPts val="0"/>
              </a:spcAft>
              <a:buFont typeface="Arial" charset="0"/>
              <a:buNone/>
              <a:defRPr/>
            </a:pPr>
            <a:endParaRPr lang="en-US" sz="4000" dirty="0" smtClean="0"/>
          </a:p>
          <a:p>
            <a:pPr eaLnBrk="1" fontAlgn="auto" hangingPunct="1">
              <a:spcAft>
                <a:spcPts val="0"/>
              </a:spcAft>
              <a:buFont typeface="Arial" pitchFamily="34" charset="0"/>
              <a:buChar char="•"/>
              <a:defRPr/>
            </a:pPr>
            <a:endParaRPr lang="en-US" sz="4000" dirty="0" smtClean="0"/>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rtlCol="0">
            <a:normAutofit fontScale="92500" lnSpcReduction="20000"/>
          </a:bodyPr>
          <a:lstStyle/>
          <a:p>
            <a:pPr eaLnBrk="1" fontAlgn="auto" hangingPunct="1">
              <a:spcAft>
                <a:spcPts val="0"/>
              </a:spcAft>
              <a:buFont typeface="Arial" charset="0"/>
              <a:buNone/>
              <a:defRPr/>
            </a:pPr>
            <a:r>
              <a:rPr lang="en-US" sz="4000" dirty="0" smtClean="0"/>
              <a:t>4. Selling an adulterated drink or a non-alcoholic drink which is adulterated with alcohol is outlawed and attracts a fine of </a:t>
            </a:r>
            <a:r>
              <a:rPr lang="en-US" sz="4000" dirty="0" err="1" smtClean="0"/>
              <a:t>Kshs</a:t>
            </a:r>
            <a:r>
              <a:rPr lang="en-US" sz="4000" dirty="0" smtClean="0"/>
              <a:t>. 10,000,000.  </a:t>
            </a:r>
          </a:p>
          <a:p>
            <a:pPr eaLnBrk="1" fontAlgn="auto" hangingPunct="1">
              <a:spcAft>
                <a:spcPts val="0"/>
              </a:spcAft>
              <a:buFont typeface="Arial" charset="0"/>
              <a:buNone/>
              <a:defRPr/>
            </a:pPr>
            <a:r>
              <a:rPr lang="en-US" sz="4000" b="1" dirty="0" smtClean="0"/>
              <a:t>  PART VI- PROMOTION </a:t>
            </a:r>
            <a:endParaRPr lang="en-US" sz="4000" dirty="0" smtClean="0"/>
          </a:p>
          <a:p>
            <a:pPr eaLnBrk="1" fontAlgn="auto" hangingPunct="1">
              <a:spcAft>
                <a:spcPts val="0"/>
              </a:spcAft>
              <a:defRPr/>
            </a:pPr>
            <a:r>
              <a:rPr lang="en-US" sz="4000" dirty="0" smtClean="0"/>
              <a:t>The Act prohibits some modes of promotion of alcoholic drinks. For instance: </a:t>
            </a:r>
          </a:p>
          <a:p>
            <a:pPr eaLnBrk="1" fontAlgn="auto" hangingPunct="1">
              <a:spcAft>
                <a:spcPts val="0"/>
              </a:spcAft>
              <a:buFont typeface="Arial" charset="0"/>
              <a:buNone/>
              <a:defRPr/>
            </a:pPr>
            <a:r>
              <a:rPr lang="en-US" sz="4000" dirty="0" smtClean="0"/>
              <a:t> 1. It prohibits promotion of an alcoholic drink except as prescribed in law.  </a:t>
            </a:r>
          </a:p>
          <a:p>
            <a:pPr eaLnBrk="1" fontAlgn="auto" hangingPunct="1">
              <a:spcAft>
                <a:spcPts val="0"/>
              </a:spcAft>
              <a:buFont typeface="Arial" pitchFamily="34" charset="0"/>
              <a:buChar char="•"/>
              <a:defRPr/>
            </a:pPr>
            <a:endParaRPr lang="en-US" sz="40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rtlCol="0">
            <a:normAutofit lnSpcReduction="10000"/>
          </a:bodyPr>
          <a:lstStyle/>
          <a:p>
            <a:pPr eaLnBrk="1" fontAlgn="auto" hangingPunct="1">
              <a:spcAft>
                <a:spcPts val="0"/>
              </a:spcAft>
              <a:buFont typeface="Arial" pitchFamily="34" charset="0"/>
              <a:buChar char="•"/>
              <a:defRPr/>
            </a:pPr>
            <a:r>
              <a:rPr lang="en-US" sz="4000" dirty="0" smtClean="0"/>
              <a:t>Between April and August 2010, more than 45 people lost their lives while many others were blinded following consumption of adulterated alcohol in various parts of the country</a:t>
            </a:r>
          </a:p>
          <a:p>
            <a:pPr eaLnBrk="1" fontAlgn="auto" hangingPunct="1">
              <a:spcAft>
                <a:spcPts val="0"/>
              </a:spcAft>
              <a:buFont typeface="Arial" pitchFamily="34" charset="0"/>
              <a:buNone/>
              <a:defRPr/>
            </a:pPr>
            <a:r>
              <a:rPr lang="en-US" sz="4000" dirty="0" smtClean="0"/>
              <a:t> </a:t>
            </a:r>
            <a:r>
              <a:rPr lang="en-US" sz="4000" b="1" dirty="0" smtClean="0"/>
              <a:t>These include; </a:t>
            </a:r>
          </a:p>
          <a:p>
            <a:pPr eaLnBrk="1" fontAlgn="auto" hangingPunct="1">
              <a:spcAft>
                <a:spcPts val="0"/>
              </a:spcAft>
              <a:buFont typeface="Arial" pitchFamily="34" charset="0"/>
              <a:buChar char="•"/>
              <a:defRPr/>
            </a:pPr>
            <a:r>
              <a:rPr lang="en-US" sz="4000" dirty="0" smtClean="0"/>
              <a:t>12 people who died in Nairobi’s </a:t>
            </a:r>
            <a:r>
              <a:rPr lang="en-US" sz="4000" dirty="0" err="1" smtClean="0"/>
              <a:t>Shauri</a:t>
            </a:r>
            <a:r>
              <a:rPr lang="en-US" sz="4000" dirty="0" smtClean="0"/>
              <a:t> </a:t>
            </a:r>
            <a:r>
              <a:rPr lang="en-US" sz="4000" dirty="0" err="1" smtClean="0"/>
              <a:t>Moyo</a:t>
            </a:r>
            <a:r>
              <a:rPr lang="en-US" sz="4000" dirty="0" smtClean="0"/>
              <a:t> Estate in April 2010 </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Content Placeholder 2"/>
          <p:cNvSpPr>
            <a:spLocks noGrp="1"/>
          </p:cNvSpPr>
          <p:nvPr>
            <p:ph idx="1"/>
          </p:nvPr>
        </p:nvSpPr>
        <p:spPr>
          <a:xfrm>
            <a:off x="457200" y="685800"/>
            <a:ext cx="8229600" cy="5440363"/>
          </a:xfrm>
        </p:spPr>
        <p:txBody>
          <a:bodyPr/>
          <a:lstStyle/>
          <a:p>
            <a:pPr eaLnBrk="1" hangingPunct="1">
              <a:buFont typeface="Arial" charset="0"/>
              <a:buNone/>
            </a:pPr>
            <a:r>
              <a:rPr lang="en-US" sz="4000" smtClean="0"/>
              <a:t>2. It prohibits promotion of an alcoholic drink by means that are misleading or deceptive, or that are likely to create an erroneous impression about characteristics, health effects, health hazards or social effects of an alcoholic drink. </a:t>
            </a:r>
          </a:p>
          <a:p>
            <a:pPr eaLnBrk="1" hangingPunct="1"/>
            <a:endParaRPr lang="en-US" sz="4000" smtClean="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rtlCol="0">
            <a:normAutofit lnSpcReduction="10000"/>
          </a:bodyPr>
          <a:lstStyle/>
          <a:p>
            <a:pPr eaLnBrk="1" fontAlgn="auto" hangingPunct="1">
              <a:spcAft>
                <a:spcPts val="0"/>
              </a:spcAft>
              <a:buFont typeface="Arial" charset="0"/>
              <a:buNone/>
              <a:defRPr/>
            </a:pPr>
            <a:r>
              <a:rPr lang="en-US" sz="4000" dirty="0" smtClean="0"/>
              <a:t>3. It prohibits publishing, broadcasting or dissemination of any prohibited promotion under the Act.  </a:t>
            </a:r>
          </a:p>
          <a:p>
            <a:pPr eaLnBrk="1" fontAlgn="auto" hangingPunct="1">
              <a:spcAft>
                <a:spcPts val="0"/>
              </a:spcAft>
              <a:buFont typeface="Arial" charset="0"/>
              <a:buNone/>
              <a:defRPr/>
            </a:pPr>
            <a:r>
              <a:rPr lang="en-US" sz="4000" dirty="0" smtClean="0"/>
              <a:t>4. It prohibits promotion of an alcoholic drink so as to create the false impression that:  </a:t>
            </a:r>
          </a:p>
          <a:p>
            <a:pPr eaLnBrk="1" fontAlgn="auto" hangingPunct="1">
              <a:spcAft>
                <a:spcPts val="0"/>
              </a:spcAft>
              <a:buFont typeface="Arial" charset="0"/>
              <a:buNone/>
              <a:defRPr/>
            </a:pPr>
            <a:r>
              <a:rPr lang="en-US" sz="4000" dirty="0" smtClean="0"/>
              <a:t>(a) A link exists between consumption of that drink and social or sexual success;  </a:t>
            </a:r>
          </a:p>
          <a:p>
            <a:pPr eaLnBrk="1" fontAlgn="auto" hangingPunct="1">
              <a:spcAft>
                <a:spcPts val="0"/>
              </a:spcAft>
              <a:buFont typeface="Arial" pitchFamily="34" charset="0"/>
              <a:buChar char="•"/>
              <a:defRPr/>
            </a:pPr>
            <a:endParaRPr lang="en-US" sz="4000" dirty="0" smtClean="0"/>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rtlCol="0">
            <a:normAutofit fontScale="92500" lnSpcReduction="10000"/>
          </a:bodyPr>
          <a:lstStyle/>
          <a:p>
            <a:pPr eaLnBrk="1" fontAlgn="auto" hangingPunct="1">
              <a:spcAft>
                <a:spcPts val="0"/>
              </a:spcAft>
              <a:buFont typeface="Arial" charset="0"/>
              <a:buNone/>
              <a:defRPr/>
            </a:pPr>
            <a:r>
              <a:rPr lang="en-US" sz="4000" dirty="0" smtClean="0"/>
              <a:t>(b) Consumption of that drink is acceptable before or while driving, operating machinery, sports or other activities that require concentration in order to be carried out safely;  </a:t>
            </a:r>
          </a:p>
          <a:p>
            <a:pPr eaLnBrk="1" fontAlgn="auto" hangingPunct="1">
              <a:spcAft>
                <a:spcPts val="0"/>
              </a:spcAft>
              <a:buFont typeface="Arial" charset="0"/>
              <a:buNone/>
              <a:defRPr/>
            </a:pPr>
            <a:r>
              <a:rPr lang="en-US" sz="4000" dirty="0" smtClean="0"/>
              <a:t>(c) The alcoholic drink has therapeutic value or that it has ability to prevent, treat or cure any human disease;  </a:t>
            </a:r>
          </a:p>
          <a:p>
            <a:pPr eaLnBrk="1" fontAlgn="auto" hangingPunct="1">
              <a:spcAft>
                <a:spcPts val="0"/>
              </a:spcAft>
              <a:buFont typeface="Arial" charset="0"/>
              <a:buNone/>
              <a:defRPr/>
            </a:pPr>
            <a:r>
              <a:rPr lang="en-US" sz="4000" dirty="0" smtClean="0"/>
              <a:t>(d) It is wrong or foolish to refuse to drink. </a:t>
            </a:r>
          </a:p>
          <a:p>
            <a:pPr eaLnBrk="1" fontAlgn="auto" hangingPunct="1">
              <a:spcAft>
                <a:spcPts val="0"/>
              </a:spcAft>
              <a:buFont typeface="Arial" pitchFamily="34" charset="0"/>
              <a:buChar char="•"/>
              <a:defRPr/>
            </a:pPr>
            <a:endParaRPr lang="en-US" sz="4000" dirty="0" smtClean="0"/>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Content Placeholder 2"/>
          <p:cNvSpPr>
            <a:spLocks noGrp="1"/>
          </p:cNvSpPr>
          <p:nvPr>
            <p:ph idx="1"/>
          </p:nvPr>
        </p:nvSpPr>
        <p:spPr>
          <a:xfrm>
            <a:off x="457200" y="685800"/>
            <a:ext cx="8229600" cy="5440363"/>
          </a:xfrm>
        </p:spPr>
        <p:txBody>
          <a:bodyPr/>
          <a:lstStyle/>
          <a:p>
            <a:pPr eaLnBrk="1" hangingPunct="1">
              <a:buFont typeface="Arial" charset="0"/>
              <a:buNone/>
            </a:pPr>
            <a:r>
              <a:rPr lang="en-US" sz="4000" b="1" smtClean="0"/>
              <a:t>  PART VII- ENFORCEMENT </a:t>
            </a:r>
            <a:r>
              <a:rPr lang="en-US" sz="4000" smtClean="0"/>
              <a:t> </a:t>
            </a:r>
          </a:p>
          <a:p>
            <a:pPr eaLnBrk="1" hangingPunct="1">
              <a:buFont typeface="Arial" charset="0"/>
              <a:buNone/>
            </a:pPr>
            <a:r>
              <a:rPr lang="en-US" sz="4000" smtClean="0"/>
              <a:t>1. Under the Act, authorized officers are public health officers, officers appointed by any law to maintain law and order (such as DCs, DOs and Chiefs) or persons appointed by the Minister under the Act. </a:t>
            </a:r>
          </a:p>
          <a:p>
            <a:pPr eaLnBrk="1" hangingPunct="1"/>
            <a:endParaRPr lang="en-US" sz="4000" smtClean="0"/>
          </a:p>
          <a:p>
            <a:pPr eaLnBrk="1" hangingPunct="1"/>
            <a:endParaRPr lang="en-US" sz="4000" smtClean="0"/>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Content Placeholder 2"/>
          <p:cNvSpPr>
            <a:spLocks noGrp="1"/>
          </p:cNvSpPr>
          <p:nvPr>
            <p:ph idx="1"/>
          </p:nvPr>
        </p:nvSpPr>
        <p:spPr>
          <a:xfrm>
            <a:off x="457200" y="685800"/>
            <a:ext cx="8229600" cy="5440363"/>
          </a:xfrm>
        </p:spPr>
        <p:txBody>
          <a:bodyPr/>
          <a:lstStyle/>
          <a:p>
            <a:pPr eaLnBrk="1" hangingPunct="1">
              <a:buFont typeface="Arial" charset="0"/>
              <a:buNone/>
            </a:pPr>
            <a:r>
              <a:rPr lang="en-US" sz="4000" smtClean="0"/>
              <a:t>2. Powers of authorized officers shall include inspection for compliance, analysis and testing of alcoholic drinks, entry into premises and seizure of alcoholic drinks.  </a:t>
            </a:r>
          </a:p>
          <a:p>
            <a:pPr eaLnBrk="1" hangingPunct="1"/>
            <a:endParaRPr lang="en-US" sz="4000" smtClean="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Content Placeholder 2"/>
          <p:cNvSpPr>
            <a:spLocks noGrp="1"/>
          </p:cNvSpPr>
          <p:nvPr>
            <p:ph idx="1"/>
          </p:nvPr>
        </p:nvSpPr>
        <p:spPr>
          <a:xfrm>
            <a:off x="457200" y="685800"/>
            <a:ext cx="8229600" cy="5440363"/>
          </a:xfrm>
        </p:spPr>
        <p:txBody>
          <a:bodyPr/>
          <a:lstStyle/>
          <a:p>
            <a:pPr eaLnBrk="1" hangingPunct="1">
              <a:buFont typeface="Arial" charset="0"/>
              <a:buNone/>
            </a:pPr>
            <a:r>
              <a:rPr lang="en-US" sz="4000" b="1" smtClean="0"/>
              <a:t>   PART VIII- EDUCATION AND INFORMATION </a:t>
            </a:r>
            <a:endParaRPr lang="en-US" sz="4000" smtClean="0"/>
          </a:p>
          <a:p>
            <a:pPr eaLnBrk="1" hangingPunct="1"/>
            <a:r>
              <a:rPr lang="en-US" sz="4000" smtClean="0"/>
              <a:t>The Act seeks to educate the public about the health, environmental, economic and social consequences of the abuse of alcohol</a:t>
            </a:r>
          </a:p>
          <a:p>
            <a:pPr eaLnBrk="1" hangingPunct="1"/>
            <a:r>
              <a:rPr lang="en-US" sz="4000" smtClean="0"/>
              <a:t>It calls upon the Government to:- </a:t>
            </a:r>
          </a:p>
          <a:p>
            <a:pPr eaLnBrk="1" hangingPunct="1">
              <a:buFont typeface="Arial" charset="0"/>
              <a:buNone/>
            </a:pPr>
            <a:r>
              <a:rPr lang="en-US" sz="4000" smtClean="0"/>
              <a:t> </a:t>
            </a:r>
          </a:p>
          <a:p>
            <a:pPr eaLnBrk="1" hangingPunct="1"/>
            <a:endParaRPr lang="en-US" sz="4000" smtClean="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Content Placeholder 2"/>
          <p:cNvSpPr>
            <a:spLocks noGrp="1"/>
          </p:cNvSpPr>
          <p:nvPr>
            <p:ph idx="1"/>
          </p:nvPr>
        </p:nvSpPr>
        <p:spPr>
          <a:xfrm>
            <a:off x="457200" y="685800"/>
            <a:ext cx="8229600" cy="5440363"/>
          </a:xfrm>
        </p:spPr>
        <p:txBody>
          <a:bodyPr/>
          <a:lstStyle/>
          <a:p>
            <a:pPr eaLnBrk="1" hangingPunct="1">
              <a:buFont typeface="Arial" charset="0"/>
              <a:buNone/>
            </a:pPr>
            <a:r>
              <a:rPr lang="en-US" sz="4000" smtClean="0"/>
              <a:t>1. Promote awareness and education on health consequences </a:t>
            </a:r>
          </a:p>
          <a:p>
            <a:pPr eaLnBrk="1" hangingPunct="1">
              <a:buFont typeface="Arial" charset="0"/>
              <a:buNone/>
            </a:pPr>
            <a:r>
              <a:rPr lang="en-US" sz="4000" smtClean="0"/>
              <a:t>2. Ensure health service providers are educated on health impact of alcohol </a:t>
            </a:r>
          </a:p>
          <a:p>
            <a:pPr eaLnBrk="1" hangingPunct="1">
              <a:buFont typeface="Arial" charset="0"/>
              <a:buNone/>
            </a:pPr>
            <a:r>
              <a:rPr lang="en-US" sz="4000" smtClean="0"/>
              <a:t>3. Promote public awareness and education on health consequences of excessive alcoholic drink consumption  </a:t>
            </a:r>
          </a:p>
          <a:p>
            <a:pPr eaLnBrk="1" hangingPunct="1"/>
            <a:endParaRPr lang="en-US" sz="4000" smtClean="0"/>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rtlCol="0">
            <a:normAutofit fontScale="92500"/>
          </a:bodyPr>
          <a:lstStyle/>
          <a:p>
            <a:pPr eaLnBrk="1" fontAlgn="auto" hangingPunct="1">
              <a:spcAft>
                <a:spcPts val="0"/>
              </a:spcAft>
              <a:buFont typeface="Arial" charset="0"/>
              <a:buNone/>
              <a:defRPr/>
            </a:pPr>
            <a:r>
              <a:rPr lang="en-US" sz="4000" dirty="0" smtClean="0"/>
              <a:t>4. Collaborate with other stakeholders to provide training, sensitization and awareness on alcoholic drinks control </a:t>
            </a:r>
          </a:p>
          <a:p>
            <a:pPr eaLnBrk="1" fontAlgn="auto" hangingPunct="1">
              <a:spcAft>
                <a:spcPts val="0"/>
              </a:spcAft>
              <a:buFont typeface="Arial" charset="0"/>
              <a:buNone/>
              <a:defRPr/>
            </a:pPr>
            <a:r>
              <a:rPr lang="en-US" sz="4000" dirty="0" smtClean="0"/>
              <a:t>5. Integrate alcoholic drink matters into school curriculum </a:t>
            </a:r>
          </a:p>
          <a:p>
            <a:pPr eaLnBrk="1" fontAlgn="auto" hangingPunct="1">
              <a:spcAft>
                <a:spcPts val="0"/>
              </a:spcAft>
              <a:buFont typeface="Arial" charset="0"/>
              <a:buNone/>
              <a:defRPr/>
            </a:pPr>
            <a:r>
              <a:rPr lang="en-US" sz="4000" dirty="0" smtClean="0"/>
              <a:t>6. Ensure health service providers are educated and trained on health impact of alcoholic drinks and to form part of health care services. </a:t>
            </a:r>
          </a:p>
          <a:p>
            <a:pPr eaLnBrk="1" fontAlgn="auto" hangingPunct="1">
              <a:spcAft>
                <a:spcPts val="0"/>
              </a:spcAft>
              <a:buFont typeface="Arial" pitchFamily="34" charset="0"/>
              <a:buChar char="•"/>
              <a:defRPr/>
            </a:pPr>
            <a:endParaRPr lang="en-US" sz="4000" dirty="0" smtClean="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Content Placeholder 2"/>
          <p:cNvSpPr>
            <a:spLocks noGrp="1"/>
          </p:cNvSpPr>
          <p:nvPr>
            <p:ph idx="1"/>
          </p:nvPr>
        </p:nvSpPr>
        <p:spPr>
          <a:xfrm>
            <a:off x="457200" y="685800"/>
            <a:ext cx="8229600" cy="5440363"/>
          </a:xfrm>
        </p:spPr>
        <p:txBody>
          <a:bodyPr/>
          <a:lstStyle/>
          <a:p>
            <a:pPr eaLnBrk="1" hangingPunct="1">
              <a:buFont typeface="Arial" charset="0"/>
              <a:buNone/>
            </a:pPr>
            <a:r>
              <a:rPr lang="en-US" sz="4000" b="1" smtClean="0"/>
              <a:t>    PART IX- MISCELLANEOUS </a:t>
            </a:r>
            <a:endParaRPr lang="en-US" sz="4000" smtClean="0"/>
          </a:p>
          <a:p>
            <a:pPr eaLnBrk="1" hangingPunct="1"/>
            <a:r>
              <a:rPr lang="en-US" sz="4000" smtClean="0"/>
              <a:t>The Minister is given power under the Act to make regulations (further rules to specify some issues in the law) to lay down rules for such issues as: </a:t>
            </a:r>
          </a:p>
          <a:p>
            <a:pPr eaLnBrk="1" hangingPunct="1">
              <a:buFont typeface="Arial" charset="0"/>
              <a:buNone/>
            </a:pPr>
            <a:r>
              <a:rPr lang="en-US" sz="4000" smtClean="0"/>
              <a:t>(a) Hours within which the sale of alcoholic drinks shall be permitted </a:t>
            </a:r>
          </a:p>
          <a:p>
            <a:pPr eaLnBrk="1" hangingPunct="1"/>
            <a:endParaRPr lang="en-US" sz="4000" smtClean="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rtlCol="0">
            <a:normAutofit lnSpcReduction="10000"/>
          </a:bodyPr>
          <a:lstStyle/>
          <a:p>
            <a:pPr eaLnBrk="1" fontAlgn="auto" hangingPunct="1">
              <a:spcAft>
                <a:spcPts val="0"/>
              </a:spcAft>
              <a:buFont typeface="Arial" charset="0"/>
              <a:buNone/>
              <a:defRPr/>
            </a:pPr>
            <a:r>
              <a:rPr lang="en-US" sz="4000" dirty="0" smtClean="0"/>
              <a:t>(b) Substances to be declared as harmful constituents of alcoholic drinks </a:t>
            </a:r>
          </a:p>
          <a:p>
            <a:pPr eaLnBrk="1" fontAlgn="auto" hangingPunct="1">
              <a:spcAft>
                <a:spcPts val="0"/>
              </a:spcAft>
              <a:buFont typeface="Arial" charset="0"/>
              <a:buNone/>
              <a:defRPr/>
            </a:pPr>
            <a:r>
              <a:rPr lang="en-US" sz="4000" dirty="0" smtClean="0"/>
              <a:t>(c) Prohibit the addition or use of any harmful constituent or ingredient in the production of alcoholic drinks </a:t>
            </a:r>
          </a:p>
          <a:p>
            <a:pPr eaLnBrk="1" fontAlgn="auto" hangingPunct="1">
              <a:spcAft>
                <a:spcPts val="0"/>
              </a:spcAft>
              <a:buFont typeface="Arial" charset="0"/>
              <a:buNone/>
              <a:defRPr/>
            </a:pPr>
            <a:r>
              <a:rPr lang="en-US" sz="4000" dirty="0" smtClean="0"/>
              <a:t>(d) Control the labeling, packaging, sale or distribution of alcoholic drinks  </a:t>
            </a:r>
          </a:p>
          <a:p>
            <a:pPr eaLnBrk="1" fontAlgn="auto" hangingPunct="1">
              <a:spcAft>
                <a:spcPts val="0"/>
              </a:spcAft>
              <a:buFont typeface="Arial" pitchFamily="34" charset="0"/>
              <a:buChar char="•"/>
              <a:defRPr/>
            </a:pPr>
            <a:endParaRPr lang="en-US" sz="40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457200" y="609600"/>
            <a:ext cx="8229600" cy="5516563"/>
          </a:xfrm>
        </p:spPr>
        <p:txBody>
          <a:bodyPr/>
          <a:lstStyle/>
          <a:p>
            <a:pPr eaLnBrk="1" hangingPunct="1"/>
            <a:r>
              <a:rPr lang="en-US" sz="4000" smtClean="0"/>
              <a:t> 5 victims who died in Thindigwa Village of Kiambu District in July 2010</a:t>
            </a:r>
          </a:p>
          <a:p>
            <a:pPr eaLnBrk="1" hangingPunct="1"/>
            <a:r>
              <a:rPr lang="en-US" sz="4000" smtClean="0"/>
              <a:t>More than 23 people who died in Kibera Estate also in July 2010 </a:t>
            </a:r>
          </a:p>
          <a:p>
            <a:pPr eaLnBrk="1" hangingPunct="1"/>
            <a:r>
              <a:rPr lang="en-US" sz="4000" smtClean="0"/>
              <a:t> 5 deaths confirmed in Laikipia in August 2010. </a:t>
            </a:r>
          </a:p>
          <a:p>
            <a:pPr eaLnBrk="1" hangingPunct="1"/>
            <a:endParaRPr lang="en-US" sz="4000" smtClean="0"/>
          </a:p>
          <a:p>
            <a:pPr eaLnBrk="1" hangingPunct="1"/>
            <a:endParaRPr lang="en-US" sz="4000" smtClean="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Content Placeholder 2"/>
          <p:cNvSpPr>
            <a:spLocks noGrp="1"/>
          </p:cNvSpPr>
          <p:nvPr>
            <p:ph idx="1"/>
          </p:nvPr>
        </p:nvSpPr>
        <p:spPr>
          <a:xfrm>
            <a:off x="457200" y="685800"/>
            <a:ext cx="8229600" cy="5440363"/>
          </a:xfrm>
        </p:spPr>
        <p:txBody>
          <a:bodyPr/>
          <a:lstStyle/>
          <a:p>
            <a:pPr eaLnBrk="1" hangingPunct="1">
              <a:buNone/>
            </a:pPr>
            <a:r>
              <a:rPr lang="en-US" sz="4000" dirty="0" smtClean="0"/>
              <a:t>        </a:t>
            </a:r>
          </a:p>
          <a:p>
            <a:pPr eaLnBrk="1" hangingPunct="1">
              <a:buNone/>
            </a:pPr>
            <a:r>
              <a:rPr lang="en-US" sz="4000" dirty="0" smtClean="0"/>
              <a:t> </a:t>
            </a:r>
            <a:r>
              <a:rPr lang="en-US" sz="4000" dirty="0" smtClean="0"/>
              <a:t>           </a:t>
            </a:r>
            <a:r>
              <a:rPr lang="en-US" sz="9600" b="1" i="1" dirty="0" smtClean="0"/>
              <a:t>The End</a:t>
            </a:r>
            <a:endParaRPr lang="en-US" sz="9600" b="1" i="1" dirty="0"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Content Placeholder 2"/>
          <p:cNvSpPr>
            <a:spLocks noGrp="1"/>
          </p:cNvSpPr>
          <p:nvPr>
            <p:ph idx="1"/>
          </p:nvPr>
        </p:nvSpPr>
        <p:spPr>
          <a:xfrm>
            <a:off x="457200" y="685800"/>
            <a:ext cx="8229600" cy="5440363"/>
          </a:xfrm>
        </p:spPr>
        <p:txBody>
          <a:bodyPr/>
          <a:lstStyle/>
          <a:p>
            <a:pPr eaLnBrk="1" hangingPunct="1"/>
            <a:r>
              <a:rPr lang="en-US" sz="4000" smtClean="0"/>
              <a:t>In previous incidents, 50 people died of c</a:t>
            </a:r>
            <a:r>
              <a:rPr lang="en-US" sz="4000" i="1" smtClean="0"/>
              <a:t>hang’aa </a:t>
            </a:r>
            <a:r>
              <a:rPr lang="en-US" sz="4000" smtClean="0"/>
              <a:t>poisoning in Machakos in July 2005 while close to 512 persons were admitted to Kenyatta National Hospital suffering from </a:t>
            </a:r>
            <a:r>
              <a:rPr lang="en-US" sz="4000" i="1" smtClean="0"/>
              <a:t>chang’aa </a:t>
            </a:r>
            <a:r>
              <a:rPr lang="en-US" sz="4000" smtClean="0"/>
              <a:t>poisoning in November 2000</a:t>
            </a:r>
          </a:p>
          <a:p>
            <a:pPr eaLnBrk="1" hangingPunct="1"/>
            <a:endParaRPr lang="en-US" sz="4000"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rtlCol="0">
            <a:normAutofit lnSpcReduction="10000"/>
          </a:bodyPr>
          <a:lstStyle/>
          <a:p>
            <a:pPr eaLnBrk="1" fontAlgn="auto" hangingPunct="1">
              <a:spcAft>
                <a:spcPts val="0"/>
              </a:spcAft>
              <a:buFont typeface="Arial" pitchFamily="34" charset="0"/>
              <a:buChar char="•"/>
              <a:defRPr/>
            </a:pPr>
            <a:r>
              <a:rPr lang="en-US" sz="4000" dirty="0" smtClean="0"/>
              <a:t>There have emerged notable trends in the production, manufacture, sale, promotion and consumption of alcoholic drinks that tend to fuel alcohol abuse in this country</a:t>
            </a:r>
          </a:p>
          <a:p>
            <a:pPr eaLnBrk="1" fontAlgn="auto" hangingPunct="1">
              <a:spcAft>
                <a:spcPts val="0"/>
              </a:spcAft>
              <a:buFont typeface="Arial" pitchFamily="34" charset="0"/>
              <a:buChar char="•"/>
              <a:defRPr/>
            </a:pPr>
            <a:r>
              <a:rPr lang="en-US" sz="4000" dirty="0" smtClean="0"/>
              <a:t>Such trends can be addressed through the law with a view to reducing the harm occasioned by alcoholic drinks</a:t>
            </a:r>
          </a:p>
          <a:p>
            <a:pPr eaLnBrk="1" fontAlgn="auto" hangingPunct="1">
              <a:spcAft>
                <a:spcPts val="0"/>
              </a:spcAft>
              <a:buFont typeface="Arial" pitchFamily="34" charset="0"/>
              <a:buChar char="•"/>
              <a:defRPr/>
            </a:pPr>
            <a:endParaRPr lang="en-US" sz="4000"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457200" y="685800"/>
            <a:ext cx="8229600" cy="5440363"/>
          </a:xfrm>
        </p:spPr>
        <p:txBody>
          <a:bodyPr/>
          <a:lstStyle/>
          <a:p>
            <a:pPr eaLnBrk="1" hangingPunct="1"/>
            <a:r>
              <a:rPr lang="en-US" sz="4000" b="1" smtClean="0"/>
              <a:t>The patterns include:  </a:t>
            </a:r>
          </a:p>
          <a:p>
            <a:pPr eaLnBrk="1" hangingPunct="1">
              <a:buFont typeface="Arial" charset="0"/>
              <a:buNone/>
            </a:pPr>
            <a:r>
              <a:rPr lang="en-US" sz="4000" smtClean="0"/>
              <a:t>a) Increase in the number of alcoholic drinks selling outlets especially in urban residential areas, in or near learning institutions, in supermarkets and convenience stores, and in rural villages;  </a:t>
            </a:r>
          </a:p>
          <a:p>
            <a:pPr eaLnBrk="1" hangingPunct="1"/>
            <a:endParaRPr lang="en-US" sz="4000" smtClean="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2003</Words>
  <Application>Microsoft Office PowerPoint</Application>
  <PresentationFormat>On-screen Show (4:3)</PresentationFormat>
  <Paragraphs>132</Paragraphs>
  <Slides>60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60</vt:i4>
      </vt:variant>
    </vt:vector>
  </HeadingPairs>
  <TitlesOfParts>
    <vt:vector size="63" baseType="lpstr">
      <vt:lpstr>Arial</vt:lpstr>
      <vt:lpstr>Calibri</vt: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Kirungu Ndungu</dc:creator>
  <cp:lastModifiedBy>User</cp:lastModifiedBy>
  <cp:revision>18</cp:revision>
  <dcterms:created xsi:type="dcterms:W3CDTF">2010-10-18T17:32:11Z</dcterms:created>
  <dcterms:modified xsi:type="dcterms:W3CDTF">2010-12-28T06:13:08Z</dcterms:modified>
</cp:coreProperties>
</file>